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 id="2147483662" r:id="rId2"/>
    <p:sldMasterId id="2147483676" r:id="rId3"/>
  </p:sldMasterIdLst>
  <p:notesMasterIdLst>
    <p:notesMasterId r:id="rId42"/>
  </p:notes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454" r:id="rId18"/>
    <p:sldId id="449" r:id="rId19"/>
    <p:sldId id="459" r:id="rId20"/>
    <p:sldId id="453" r:id="rId21"/>
    <p:sldId id="457" r:id="rId22"/>
    <p:sldId id="456"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Lst>
  <p:sldSz cx="12192000" cy="6858000"/>
  <p:notesSz cx="6858000" cy="9144000"/>
  <p:embeddedFontLst>
    <p:embeddedFont>
      <p:font typeface="Roboto" panose="02000000000000000000" pitchFamily="2" charset="0"/>
      <p:regular r:id="rId43"/>
      <p:bold r:id="rId44"/>
      <p:italic r:id="rId45"/>
      <p:boldItalic r:id="rId46"/>
    </p:embeddedFont>
    <p:embeddedFont>
      <p:font typeface="Roboto Mono" panose="00000009000000000000" pitchFamily="49" charset="0"/>
      <p:regular r:id="rId47"/>
      <p:bold r:id="rId48"/>
      <p:italic r:id="rId49"/>
      <p:boldItalic r:id="rId5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661"/>
  </p:normalViewPr>
  <p:slideViewPr>
    <p:cSldViewPr snapToGrid="0">
      <p:cViewPr>
        <p:scale>
          <a:sx n="96" d="100"/>
          <a:sy n="96" d="100"/>
        </p:scale>
        <p:origin x="84" y="33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notesMaster" Target="notesMasters/notesMaster1.xml"/><Relationship Id="rId47" Type="http://schemas.openxmlformats.org/officeDocument/2006/relationships/font" Target="fonts/font5.fntdata"/><Relationship Id="rId50" Type="http://schemas.openxmlformats.org/officeDocument/2006/relationships/font" Target="fonts/font8.fntdata"/><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font" Target="fonts/font3.fntdata"/><Relationship Id="rId53" Type="http://schemas.openxmlformats.org/officeDocument/2006/relationships/theme" Target="theme/theme1.xml"/><Relationship Id="rId5" Type="http://schemas.openxmlformats.org/officeDocument/2006/relationships/slide" Target="slides/slide2.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font" Target="fonts/font2.fntdata"/><Relationship Id="rId52"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font" Target="fonts/font1.fntdata"/><Relationship Id="rId48" Type="http://schemas.openxmlformats.org/officeDocument/2006/relationships/font" Target="fonts/font6.fntdata"/><Relationship Id="rId8" Type="http://schemas.openxmlformats.org/officeDocument/2006/relationships/slide" Target="slides/slide5.xml"/><Relationship Id="rId51" Type="http://schemas.openxmlformats.org/officeDocument/2006/relationships/presProps" Target="presProp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font" Target="fonts/font4.fntdata"/><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font" Target="fonts/font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altLang="zh-CN" sz="1200" b="0" i="0" u="none" strike="noStrike" cap="none">
                <a:solidFill>
                  <a:schemeClr val="dk1"/>
                </a:solidFill>
                <a:latin typeface="Calibri" panose="020F0502020204030204"/>
                <a:ea typeface="Calibri" panose="020F0502020204030204"/>
                <a:cs typeface="Calibri" panose="020F0502020204030204"/>
                <a:sym typeface="Calibri" panose="020F0502020204030204"/>
              </a:rPr>
              <a:t>‹#›</a:t>
            </a:fld>
            <a:endParaRPr sz="12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5" name="Google Shape;355;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5"/>
        <p:cNvGrpSpPr/>
        <p:nvPr/>
      </p:nvGrpSpPr>
      <p:grpSpPr>
        <a:xfrm>
          <a:off x="0" y="0"/>
          <a:ext cx="0" cy="0"/>
          <a:chOff x="0" y="0"/>
          <a:chExt cx="0" cy="0"/>
        </a:xfrm>
      </p:grpSpPr>
      <p:sp>
        <p:nvSpPr>
          <p:cNvPr id="456" name="Google Shape;456;g59a825173abfb562_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7" name="Google Shape;457;g59a825173abfb562_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8" name="Google Shape;458;g59a825173abfb562_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panose="020B0604020202020204"/>
              <a:buNone/>
            </a:pPr>
            <a:fld id="{00000000-1234-1234-1234-123412341234}" type="slidenum">
              <a:rPr lang="en-US" altLang="zh-CN"/>
              <a:t>10</a:t>
            </a:fld>
            <a:endParaRPr lang="en-US" altLang="zh-CN"/>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0"/>
        <p:cNvGrpSpPr/>
        <p:nvPr/>
      </p:nvGrpSpPr>
      <p:grpSpPr>
        <a:xfrm>
          <a:off x="0" y="0"/>
          <a:ext cx="0" cy="0"/>
          <a:chOff x="0" y="0"/>
          <a:chExt cx="0" cy="0"/>
        </a:xfrm>
      </p:grpSpPr>
      <p:sp>
        <p:nvSpPr>
          <p:cNvPr id="471" name="Google Shape;471;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72" name="Google Shape;472;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g3727a38159c_3_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7" name="Google Shape;487;g3727a38159c_3_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88" name="Google Shape;488;g3727a38159c_3_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panose="020B0604020202020204"/>
              <a:buNone/>
            </a:pPr>
            <a:fld id="{00000000-1234-1234-1234-123412341234}" type="slidenum">
              <a:rPr lang="en-US" altLang="zh-CN"/>
              <a:t>12</a:t>
            </a:fld>
            <a:endParaRPr lang="en-US" altLang="zh-CN"/>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
        <p:cNvGrpSpPr/>
        <p:nvPr/>
      </p:nvGrpSpPr>
      <p:grpSpPr>
        <a:xfrm>
          <a:off x="0" y="0"/>
          <a:ext cx="0" cy="0"/>
          <a:chOff x="0" y="0"/>
          <a:chExt cx="0" cy="0"/>
        </a:xfrm>
      </p:grpSpPr>
      <p:sp>
        <p:nvSpPr>
          <p:cNvPr id="498" name="Google Shape;498;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99" name="Google Shape;499;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9"/>
        <p:cNvGrpSpPr/>
        <p:nvPr/>
      </p:nvGrpSpPr>
      <p:grpSpPr>
        <a:xfrm>
          <a:off x="0" y="0"/>
          <a:ext cx="0" cy="0"/>
          <a:chOff x="0" y="0"/>
          <a:chExt cx="0" cy="0"/>
        </a:xfrm>
      </p:grpSpPr>
      <p:sp>
        <p:nvSpPr>
          <p:cNvPr id="510" name="Google Shape;510;g372740deb11_0_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1" name="Google Shape;511;g372740deb11_0_3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12" name="Google Shape;512;g372740deb11_0_3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panose="020B0604020202020204"/>
              <a:buNone/>
            </a:pPr>
            <a:fld id="{00000000-1234-1234-1234-123412341234}" type="slidenum">
              <a:rPr lang="en-US" altLang="zh-CN"/>
              <a:t>14</a:t>
            </a:fld>
            <a:endParaRPr lang="en-US" altLang="zh-CN"/>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43DCCF22-461B-274C-925D-B91108C160BF}" type="slidenum">
              <a:rPr kumimoji="1" lang="zh-CN" altLang="en-US" smtClean="0"/>
              <a:t>15</a:t>
            </a:fld>
            <a:endParaRPr kumimoji="1"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43DCCF22-461B-274C-925D-B91108C160BF}" type="slidenum">
              <a:rPr kumimoji="1" lang="zh-CN" altLang="en-US" smtClean="0"/>
              <a:t>16</a:t>
            </a:fld>
            <a:endParaRPr kumimoji="1"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43DCCF22-461B-274C-925D-B91108C160BF}" type="slidenum">
              <a:rPr kumimoji="1" lang="zh-CN" altLang="en-US" smtClean="0"/>
              <a:t>17</a:t>
            </a:fld>
            <a:endParaRPr kumimoji="1"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43DCCF22-461B-274C-925D-B91108C160BF}" type="slidenum">
              <a:rPr kumimoji="1" lang="zh-CN" altLang="en-US" smtClean="0"/>
              <a:t>18</a:t>
            </a:fld>
            <a:endParaRPr kumimoji="1"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43DCCF22-461B-274C-925D-B91108C160BF}" type="slidenum">
              <a:rPr kumimoji="1" lang="zh-CN" altLang="en-US" smtClean="0"/>
              <a:t>19</a:t>
            </a:fld>
            <a:endParaRPr kumimoji="1"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g372740deb11_0_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2" name="Google Shape;362;g372740deb11_0_3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3" name="Google Shape;363;g372740deb11_0_3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panose="020B0604020202020204"/>
              <a:buNone/>
            </a:pPr>
            <a:fld id="{00000000-1234-1234-1234-123412341234}" type="slidenum">
              <a:rPr lang="en-US" altLang="zh-CN"/>
              <a:t>2</a:t>
            </a:fld>
            <a:endParaRPr lang="en-US" altLang="zh-CN"/>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43DCCF22-461B-274C-925D-B91108C160BF}" type="slidenum">
              <a:rPr kumimoji="1" lang="zh-CN" altLang="en-US" smtClean="0"/>
              <a:t>20</a:t>
            </a:fld>
            <a:endParaRPr kumimoji="1"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1"/>
        <p:cNvGrpSpPr/>
        <p:nvPr/>
      </p:nvGrpSpPr>
      <p:grpSpPr>
        <a:xfrm>
          <a:off x="0" y="0"/>
          <a:ext cx="0" cy="0"/>
          <a:chOff x="0" y="0"/>
          <a:chExt cx="0" cy="0"/>
        </a:xfrm>
      </p:grpSpPr>
      <p:sp>
        <p:nvSpPr>
          <p:cNvPr id="732" name="Google Shape;732;g372740deb11_0_1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3" name="Google Shape;733;g372740deb11_0_12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34" name="Google Shape;734;g372740deb11_0_12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panose="020B0604020202020204"/>
              <a:buNone/>
            </a:pPr>
            <a:fld id="{00000000-1234-1234-1234-123412341234}" type="slidenum">
              <a:rPr lang="en-US" altLang="zh-CN"/>
              <a:t>21</a:t>
            </a:fld>
            <a:endParaRPr lang="en-US" altLang="zh-CN"/>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8"/>
        <p:cNvGrpSpPr/>
        <p:nvPr/>
      </p:nvGrpSpPr>
      <p:grpSpPr>
        <a:xfrm>
          <a:off x="0" y="0"/>
          <a:ext cx="0" cy="0"/>
          <a:chOff x="0" y="0"/>
          <a:chExt cx="0" cy="0"/>
        </a:xfrm>
      </p:grpSpPr>
      <p:sp>
        <p:nvSpPr>
          <p:cNvPr id="739" name="Google Shape;739;g372740deb11_0_1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0" name="Google Shape;740;g372740deb11_0_13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41" name="Google Shape;741;g372740deb11_0_13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panose="020B0604020202020204"/>
              <a:buNone/>
            </a:pPr>
            <a:fld id="{00000000-1234-1234-1234-123412341234}" type="slidenum">
              <a:rPr lang="en-US" altLang="zh-CN"/>
              <a:t>22</a:t>
            </a:fld>
            <a:endParaRPr lang="en-US" altLang="zh-CN"/>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8"/>
        <p:cNvGrpSpPr/>
        <p:nvPr/>
      </p:nvGrpSpPr>
      <p:grpSpPr>
        <a:xfrm>
          <a:off x="0" y="0"/>
          <a:ext cx="0" cy="0"/>
          <a:chOff x="0" y="0"/>
          <a:chExt cx="0" cy="0"/>
        </a:xfrm>
      </p:grpSpPr>
      <p:sp>
        <p:nvSpPr>
          <p:cNvPr id="749" name="Google Shape;749;g3729253c886_0_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0" name="Google Shape;750;g3729253c886_0_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51" name="Google Shape;751;g3729253c886_0_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panose="020B0604020202020204"/>
              <a:buNone/>
            </a:pPr>
            <a:fld id="{00000000-1234-1234-1234-123412341234}" type="slidenum">
              <a:rPr lang="en-US" altLang="zh-CN"/>
              <a:t>23</a:t>
            </a:fld>
            <a:endParaRPr lang="en-US" altLang="zh-CN"/>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7"/>
        <p:cNvGrpSpPr/>
        <p:nvPr/>
      </p:nvGrpSpPr>
      <p:grpSpPr>
        <a:xfrm>
          <a:off x="0" y="0"/>
          <a:ext cx="0" cy="0"/>
          <a:chOff x="0" y="0"/>
          <a:chExt cx="0" cy="0"/>
        </a:xfrm>
      </p:grpSpPr>
      <p:sp>
        <p:nvSpPr>
          <p:cNvPr id="758" name="Google Shape;758;g3729253c886_0_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9" name="Google Shape;759;g3729253c886_0_1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60" name="Google Shape;760;g3729253c886_0_1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panose="020B0604020202020204"/>
              <a:buNone/>
            </a:pPr>
            <a:fld id="{00000000-1234-1234-1234-123412341234}" type="slidenum">
              <a:rPr lang="en-US" altLang="zh-CN"/>
              <a:t>24</a:t>
            </a:fld>
            <a:endParaRPr lang="en-US" altLang="zh-CN"/>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6"/>
        <p:cNvGrpSpPr/>
        <p:nvPr/>
      </p:nvGrpSpPr>
      <p:grpSpPr>
        <a:xfrm>
          <a:off x="0" y="0"/>
          <a:ext cx="0" cy="0"/>
          <a:chOff x="0" y="0"/>
          <a:chExt cx="0" cy="0"/>
        </a:xfrm>
      </p:grpSpPr>
      <p:sp>
        <p:nvSpPr>
          <p:cNvPr id="767" name="Google Shape;767;g372740deb11_0_1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8" name="Google Shape;768;g372740deb11_0_14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69" name="Google Shape;769;g372740deb11_0_14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panose="020B0604020202020204"/>
              <a:buNone/>
            </a:pPr>
            <a:fld id="{00000000-1234-1234-1234-123412341234}" type="slidenum">
              <a:rPr lang="en-US" altLang="zh-CN"/>
              <a:t>25</a:t>
            </a:fld>
            <a:endParaRPr lang="en-US" altLang="zh-CN"/>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6"/>
        <p:cNvGrpSpPr/>
        <p:nvPr/>
      </p:nvGrpSpPr>
      <p:grpSpPr>
        <a:xfrm>
          <a:off x="0" y="0"/>
          <a:ext cx="0" cy="0"/>
          <a:chOff x="0" y="0"/>
          <a:chExt cx="0" cy="0"/>
        </a:xfrm>
      </p:grpSpPr>
      <p:sp>
        <p:nvSpPr>
          <p:cNvPr id="777" name="Google Shape;777;g372740deb11_0_1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8" name="Google Shape;778;g372740deb11_0_14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79" name="Google Shape;779;g372740deb11_0_14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panose="020B0604020202020204"/>
              <a:buNone/>
            </a:pPr>
            <a:fld id="{00000000-1234-1234-1234-123412341234}" type="slidenum">
              <a:rPr lang="en-US" altLang="zh-CN"/>
              <a:t>26</a:t>
            </a:fld>
            <a:endParaRPr lang="en-US" altLang="zh-CN"/>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6"/>
        <p:cNvGrpSpPr/>
        <p:nvPr/>
      </p:nvGrpSpPr>
      <p:grpSpPr>
        <a:xfrm>
          <a:off x="0" y="0"/>
          <a:ext cx="0" cy="0"/>
          <a:chOff x="0" y="0"/>
          <a:chExt cx="0" cy="0"/>
        </a:xfrm>
      </p:grpSpPr>
      <p:sp>
        <p:nvSpPr>
          <p:cNvPr id="787" name="Google Shape;787;g374184e665a_0_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8" name="Google Shape;788;g374184e665a_0_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89" name="Google Shape;789;g374184e665a_0_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panose="020B0604020202020204"/>
              <a:buNone/>
            </a:pPr>
            <a:fld id="{00000000-1234-1234-1234-123412341234}" type="slidenum">
              <a:rPr lang="en-US" altLang="zh-CN"/>
              <a:t>27</a:t>
            </a:fld>
            <a:endParaRPr lang="en-US" altLang="zh-CN"/>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5"/>
        <p:cNvGrpSpPr/>
        <p:nvPr/>
      </p:nvGrpSpPr>
      <p:grpSpPr>
        <a:xfrm>
          <a:off x="0" y="0"/>
          <a:ext cx="0" cy="0"/>
          <a:chOff x="0" y="0"/>
          <a:chExt cx="0" cy="0"/>
        </a:xfrm>
      </p:grpSpPr>
      <p:sp>
        <p:nvSpPr>
          <p:cNvPr id="796" name="Google Shape;796;g372740deb11_0_10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7" name="Google Shape;797;g372740deb11_0_10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98" name="Google Shape;798;g372740deb11_0_10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panose="020B0604020202020204"/>
              <a:buNone/>
            </a:pPr>
            <a:fld id="{00000000-1234-1234-1234-123412341234}" type="slidenum">
              <a:rPr lang="en-US" altLang="zh-CN"/>
              <a:t>28</a:t>
            </a:fld>
            <a:endParaRPr lang="en-US" altLang="zh-CN"/>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2"/>
        <p:cNvGrpSpPr/>
        <p:nvPr/>
      </p:nvGrpSpPr>
      <p:grpSpPr>
        <a:xfrm>
          <a:off x="0" y="0"/>
          <a:ext cx="0" cy="0"/>
          <a:chOff x="0" y="0"/>
          <a:chExt cx="0" cy="0"/>
        </a:xfrm>
      </p:grpSpPr>
      <p:sp>
        <p:nvSpPr>
          <p:cNvPr id="803" name="Google Shape;803;g372ac36dd10_6_8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04" name="Google Shape;804;g372ac36dd10_6_8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372740deb11_0_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9" name="Google Shape;369;g372740deb11_0_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0" name="Google Shape;370;g372740deb11_0_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panose="020B0604020202020204"/>
              <a:buNone/>
            </a:pPr>
            <a:fld id="{00000000-1234-1234-1234-123412341234}" type="slidenum">
              <a:rPr lang="en-US" altLang="zh-CN"/>
              <a:t>3</a:t>
            </a:fld>
            <a:endParaRPr lang="en-US" altLang="zh-CN"/>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0"/>
        <p:cNvGrpSpPr/>
        <p:nvPr/>
      </p:nvGrpSpPr>
      <p:grpSpPr>
        <a:xfrm>
          <a:off x="0" y="0"/>
          <a:ext cx="0" cy="0"/>
          <a:chOff x="0" y="0"/>
          <a:chExt cx="0" cy="0"/>
        </a:xfrm>
      </p:grpSpPr>
      <p:sp>
        <p:nvSpPr>
          <p:cNvPr id="811" name="Google Shape;811;g372ac36dd10_6_18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12" name="Google Shape;812;g372ac36dd10_6_18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8"/>
        <p:cNvGrpSpPr/>
        <p:nvPr/>
      </p:nvGrpSpPr>
      <p:grpSpPr>
        <a:xfrm>
          <a:off x="0" y="0"/>
          <a:ext cx="0" cy="0"/>
          <a:chOff x="0" y="0"/>
          <a:chExt cx="0" cy="0"/>
        </a:xfrm>
      </p:grpSpPr>
      <p:sp>
        <p:nvSpPr>
          <p:cNvPr id="819" name="Google Shape;819;g372ac36dd10_6_18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20" name="Google Shape;820;g372ac36dd10_6_18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6"/>
        <p:cNvGrpSpPr/>
        <p:nvPr/>
      </p:nvGrpSpPr>
      <p:grpSpPr>
        <a:xfrm>
          <a:off x="0" y="0"/>
          <a:ext cx="0" cy="0"/>
          <a:chOff x="0" y="0"/>
          <a:chExt cx="0" cy="0"/>
        </a:xfrm>
      </p:grpSpPr>
      <p:sp>
        <p:nvSpPr>
          <p:cNvPr id="827" name="Google Shape;827;g372ac36dd10_6_19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28" name="Google Shape;828;g372ac36dd10_6_19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4"/>
        <p:cNvGrpSpPr/>
        <p:nvPr/>
      </p:nvGrpSpPr>
      <p:grpSpPr>
        <a:xfrm>
          <a:off x="0" y="0"/>
          <a:ext cx="0" cy="0"/>
          <a:chOff x="0" y="0"/>
          <a:chExt cx="0" cy="0"/>
        </a:xfrm>
      </p:grpSpPr>
      <p:sp>
        <p:nvSpPr>
          <p:cNvPr id="835" name="Google Shape;835;g372ac36dd10_6_20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36" name="Google Shape;836;g372ac36dd10_6_20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5"/>
        <p:cNvGrpSpPr/>
        <p:nvPr/>
      </p:nvGrpSpPr>
      <p:grpSpPr>
        <a:xfrm>
          <a:off x="0" y="0"/>
          <a:ext cx="0" cy="0"/>
          <a:chOff x="0" y="0"/>
          <a:chExt cx="0" cy="0"/>
        </a:xfrm>
      </p:grpSpPr>
      <p:sp>
        <p:nvSpPr>
          <p:cNvPr id="846" name="Google Shape;846;g372ac36dd10_6_2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47" name="Google Shape;847;g372ac36dd10_6_2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3"/>
        <p:cNvGrpSpPr/>
        <p:nvPr/>
      </p:nvGrpSpPr>
      <p:grpSpPr>
        <a:xfrm>
          <a:off x="0" y="0"/>
          <a:ext cx="0" cy="0"/>
          <a:chOff x="0" y="0"/>
          <a:chExt cx="0" cy="0"/>
        </a:xfrm>
      </p:grpSpPr>
      <p:sp>
        <p:nvSpPr>
          <p:cNvPr id="854" name="Google Shape;854;g372740deb11_0_1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5" name="Google Shape;855;g372740deb11_0_11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56" name="Google Shape;856;g372740deb11_0_11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panose="020B0604020202020204"/>
              <a:buNone/>
            </a:pPr>
            <a:fld id="{00000000-1234-1234-1234-123412341234}" type="slidenum">
              <a:rPr lang="en-US" altLang="zh-CN"/>
              <a:t>35</a:t>
            </a:fld>
            <a:endParaRPr lang="en-US" altLang="zh-CN"/>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0"/>
        <p:cNvGrpSpPr/>
        <p:nvPr/>
      </p:nvGrpSpPr>
      <p:grpSpPr>
        <a:xfrm>
          <a:off x="0" y="0"/>
          <a:ext cx="0" cy="0"/>
          <a:chOff x="0" y="0"/>
          <a:chExt cx="0" cy="0"/>
        </a:xfrm>
      </p:grpSpPr>
      <p:sp>
        <p:nvSpPr>
          <p:cNvPr id="861" name="Google Shape;861;g372ac36dd10_9_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62" name="Google Shape;862;g372ac36dd10_9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8"/>
        <p:cNvGrpSpPr/>
        <p:nvPr/>
      </p:nvGrpSpPr>
      <p:grpSpPr>
        <a:xfrm>
          <a:off x="0" y="0"/>
          <a:ext cx="0" cy="0"/>
          <a:chOff x="0" y="0"/>
          <a:chExt cx="0" cy="0"/>
        </a:xfrm>
      </p:grpSpPr>
      <p:sp>
        <p:nvSpPr>
          <p:cNvPr id="869" name="Google Shape;869;g372740deb11_0_17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0" name="Google Shape;870;g372740deb11_0_17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71" name="Google Shape;871;g372740deb11_0_17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panose="020B0604020202020204"/>
              <a:buNone/>
            </a:pPr>
            <a:fld id="{00000000-1234-1234-1234-123412341234}" type="slidenum">
              <a:rPr lang="en-US" altLang="zh-CN"/>
              <a:t>37</a:t>
            </a:fld>
            <a:endParaRPr lang="en-US" altLang="zh-CN"/>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6"/>
        <p:cNvGrpSpPr/>
        <p:nvPr/>
      </p:nvGrpSpPr>
      <p:grpSpPr>
        <a:xfrm>
          <a:off x="0" y="0"/>
          <a:ext cx="0" cy="0"/>
          <a:chOff x="0" y="0"/>
          <a:chExt cx="0" cy="0"/>
        </a:xfrm>
      </p:grpSpPr>
      <p:sp>
        <p:nvSpPr>
          <p:cNvPr id="877" name="Google Shape;877;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78" name="Google Shape;878;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Google Shape;379;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0" name="Google Shape;380;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372740deb11_0_18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8" name="Google Shape;388;g372740deb11_0_18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9" name="Google Shape;389;g372740deb11_0_18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panose="020B0604020202020204"/>
              <a:buNone/>
            </a:pPr>
            <a:fld id="{00000000-1234-1234-1234-123412341234}" type="slidenum">
              <a:rPr lang="en-US" altLang="zh-CN"/>
              <a:t>5</a:t>
            </a:fld>
            <a:endParaRPr lang="en-US" altLang="zh-C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7" name="Google Shape;397;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g3727f4de647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5" name="Google Shape;405;g3727f4de647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6" name="Google Shape;406;g3727f4de647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panose="020B0604020202020204"/>
              <a:buNone/>
            </a:pPr>
            <a:fld id="{00000000-1234-1234-1234-123412341234}" type="slidenum">
              <a:rPr lang="en-US" altLang="zh-CN"/>
              <a:t>7</a:t>
            </a:fld>
            <a:endParaRPr lang="en-US" altLang="zh-CN"/>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Google Shape;427;g372740deb11_0_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8" name="Google Shape;428;g372740deb11_0_2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9" name="Google Shape;429;g372740deb11_0_2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panose="020B0604020202020204"/>
              <a:buNone/>
            </a:pPr>
            <a:fld id="{00000000-1234-1234-1234-123412341234}" type="slidenum">
              <a:rPr lang="en-US" altLang="zh-CN"/>
              <a:t>8</a:t>
            </a:fld>
            <a:endParaRPr lang="en-US" altLang="zh-C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
        <p:cNvGrpSpPr/>
        <p:nvPr/>
      </p:nvGrpSpPr>
      <p:grpSpPr>
        <a:xfrm>
          <a:off x="0" y="0"/>
          <a:ext cx="0" cy="0"/>
          <a:chOff x="0" y="0"/>
          <a:chExt cx="0" cy="0"/>
        </a:xfrm>
      </p:grpSpPr>
      <p:sp>
        <p:nvSpPr>
          <p:cNvPr id="434" name="Google Shape;434;g3727a38159c_3_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5" name="Google Shape;435;g3727a38159c_3_4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6" name="Google Shape;436;g3727a38159c_3_4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panose="020B0604020202020204"/>
              <a:buNone/>
            </a:pPr>
            <a:fld id="{00000000-1234-1234-1234-123412341234}" type="slidenum">
              <a:rPr lang="en-US" altLang="zh-CN"/>
              <a:t>9</a:t>
            </a:fld>
            <a:endParaRPr lang="en-US" altLang="zh-CN"/>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_Two Content">
  <p:cSld name="1_Two Content">
    <p:spTree>
      <p:nvGrpSpPr>
        <p:cNvPr id="1" name="Shape 15"/>
        <p:cNvGrpSpPr/>
        <p:nvPr/>
      </p:nvGrpSpPr>
      <p:grpSpPr>
        <a:xfrm>
          <a:off x="0" y="0"/>
          <a:ext cx="0" cy="0"/>
          <a:chOff x="0" y="0"/>
          <a:chExt cx="0" cy="0"/>
        </a:xfrm>
      </p:grpSpPr>
      <p:sp>
        <p:nvSpPr>
          <p:cNvPr id="16" name="Google Shape;16;p2"/>
          <p:cNvSpPr/>
          <p:nvPr/>
        </p:nvSpPr>
        <p:spPr>
          <a:xfrm>
            <a:off x="1" y="1"/>
            <a:ext cx="5543550" cy="6858000"/>
          </a:xfrm>
          <a:prstGeom prst="rect">
            <a:avLst/>
          </a:prstGeom>
          <a:solidFill>
            <a:srgbClr val="FFDC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17" name="Google Shape;17;p2"/>
          <p:cNvPicPr preferRelativeResize="0"/>
          <p:nvPr/>
        </p:nvPicPr>
        <p:blipFill rotWithShape="1">
          <a:blip r:embed="rId2"/>
          <a:srcRect/>
          <a:stretch>
            <a:fillRect/>
          </a:stretch>
        </p:blipFill>
        <p:spPr>
          <a:xfrm rot="2999759">
            <a:off x="1292068" y="-612610"/>
            <a:ext cx="5135041" cy="7002330"/>
          </a:xfrm>
          <a:prstGeom prst="rect">
            <a:avLst/>
          </a:prstGeom>
          <a:noFill/>
          <a:ln>
            <a:noFill/>
          </a:ln>
        </p:spPr>
      </p:pic>
      <p:pic>
        <p:nvPicPr>
          <p:cNvPr id="18" name="Google Shape;18;p2"/>
          <p:cNvPicPr preferRelativeResize="0"/>
          <p:nvPr/>
        </p:nvPicPr>
        <p:blipFill rotWithShape="1">
          <a:blip r:embed="rId3"/>
          <a:srcRect/>
          <a:stretch>
            <a:fillRect/>
          </a:stretch>
        </p:blipFill>
        <p:spPr>
          <a:xfrm>
            <a:off x="415055" y="4792776"/>
            <a:ext cx="1760572" cy="1842248"/>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70"/>
        <p:cNvGrpSpPr/>
        <p:nvPr/>
      </p:nvGrpSpPr>
      <p:grpSpPr>
        <a:xfrm>
          <a:off x="0" y="0"/>
          <a:ext cx="0" cy="0"/>
          <a:chOff x="0" y="0"/>
          <a:chExt cx="0" cy="0"/>
        </a:xfrm>
      </p:grpSpPr>
      <p:sp>
        <p:nvSpPr>
          <p:cNvPr id="71" name="Google Shape;71;p11"/>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panose="020F0502020204030204"/>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2" name="Google Shape;72;p11"/>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73" name="Google Shape;73;p11"/>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74" name="Google Shape;74;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5" name="Google Shape;75;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ltLang="zh-CN"/>
              <a:t>‹#›</a:t>
            </a:fld>
            <a:endParaRPr lang="zh-C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77"/>
        <p:cNvGrpSpPr/>
        <p:nvPr/>
      </p:nvGrpSpPr>
      <p:grpSpPr>
        <a:xfrm>
          <a:off x="0" y="0"/>
          <a:ext cx="0" cy="0"/>
          <a:chOff x="0" y="0"/>
          <a:chExt cx="0" cy="0"/>
        </a:xfrm>
      </p:grpSpPr>
      <p:sp>
        <p:nvSpPr>
          <p:cNvPr id="78" name="Google Shape;78;p12"/>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panose="020F0502020204030204"/>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9" name="Google Shape;79;p12"/>
          <p:cNvSpPr>
            <a:spLocks noGrp="1"/>
          </p:cNvSpPr>
          <p:nvPr>
            <p:ph type="pic" idx="2"/>
          </p:nvPr>
        </p:nvSpPr>
        <p:spPr>
          <a:xfrm>
            <a:off x="5183188" y="987425"/>
            <a:ext cx="6172200" cy="4873625"/>
          </a:xfrm>
          <a:prstGeom prst="rect">
            <a:avLst/>
          </a:prstGeom>
          <a:noFill/>
          <a:ln>
            <a:noFill/>
          </a:ln>
        </p:spPr>
      </p:sp>
      <p:sp>
        <p:nvSpPr>
          <p:cNvPr id="80" name="Google Shape;80;p12"/>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81" name="Google Shape;81;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ltLang="zh-CN"/>
              <a:t>‹#›</a:t>
            </a:fld>
            <a:endParaRPr lang="zh-C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84"/>
        <p:cNvGrpSpPr/>
        <p:nvPr/>
      </p:nvGrpSpPr>
      <p:grpSpPr>
        <a:xfrm>
          <a:off x="0" y="0"/>
          <a:ext cx="0" cy="0"/>
          <a:chOff x="0" y="0"/>
          <a:chExt cx="0" cy="0"/>
        </a:xfrm>
      </p:grpSpPr>
      <p:sp>
        <p:nvSpPr>
          <p:cNvPr id="85" name="Google Shape;85;p1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6" name="Google Shape;86;p13"/>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7" name="Google Shape;87;p1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8" name="Google Shape;88;p1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9" name="Google Shape;89;p1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ltLang="zh-CN"/>
              <a:t>‹#›</a:t>
            </a:fld>
            <a:endParaRPr lang="zh-CN"/>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90"/>
        <p:cNvGrpSpPr/>
        <p:nvPr/>
      </p:nvGrpSpPr>
      <p:grpSpPr>
        <a:xfrm>
          <a:off x="0" y="0"/>
          <a:ext cx="0" cy="0"/>
          <a:chOff x="0" y="0"/>
          <a:chExt cx="0" cy="0"/>
        </a:xfrm>
      </p:grpSpPr>
      <p:sp>
        <p:nvSpPr>
          <p:cNvPr id="91" name="Google Shape;91;p14"/>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2" name="Google Shape;92;p14"/>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3" name="Google Shape;93;p1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4" name="Google Shape;94;p1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5" name="Google Shape;95;p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ltLang="zh-CN"/>
              <a:t>‹#›</a:t>
            </a:fld>
            <a:endParaRPr lang="zh-CN"/>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1_Two Content">
  <p:cSld name="1_Two Content">
    <p:spTree>
      <p:nvGrpSpPr>
        <p:cNvPr id="1" name="Shape 185"/>
        <p:cNvGrpSpPr/>
        <p:nvPr/>
      </p:nvGrpSpPr>
      <p:grpSpPr>
        <a:xfrm>
          <a:off x="0" y="0"/>
          <a:ext cx="0" cy="0"/>
          <a:chOff x="0" y="0"/>
          <a:chExt cx="0" cy="0"/>
        </a:xfrm>
      </p:grpSpPr>
      <p:sp>
        <p:nvSpPr>
          <p:cNvPr id="186" name="Google Shape;186;p29"/>
          <p:cNvSpPr/>
          <p:nvPr/>
        </p:nvSpPr>
        <p:spPr>
          <a:xfrm>
            <a:off x="1" y="1"/>
            <a:ext cx="5543550" cy="6858000"/>
          </a:xfrm>
          <a:prstGeom prst="rect">
            <a:avLst/>
          </a:prstGeom>
          <a:solidFill>
            <a:srgbClr val="FFDC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187" name="Google Shape;187;p29"/>
          <p:cNvPicPr preferRelativeResize="0"/>
          <p:nvPr/>
        </p:nvPicPr>
        <p:blipFill rotWithShape="1">
          <a:blip r:embed="rId2"/>
          <a:srcRect/>
          <a:stretch>
            <a:fillRect/>
          </a:stretch>
        </p:blipFill>
        <p:spPr>
          <a:xfrm rot="2999759">
            <a:off x="1292068" y="-612610"/>
            <a:ext cx="5135041" cy="7002330"/>
          </a:xfrm>
          <a:prstGeom prst="rect">
            <a:avLst/>
          </a:prstGeom>
          <a:noFill/>
          <a:ln>
            <a:noFill/>
          </a:ln>
        </p:spPr>
      </p:pic>
      <p:pic>
        <p:nvPicPr>
          <p:cNvPr id="188" name="Google Shape;188;p29"/>
          <p:cNvPicPr preferRelativeResize="0"/>
          <p:nvPr/>
        </p:nvPicPr>
        <p:blipFill rotWithShape="1">
          <a:blip r:embed="rId3"/>
          <a:srcRect/>
          <a:stretch>
            <a:fillRect/>
          </a:stretch>
        </p:blipFill>
        <p:spPr>
          <a:xfrm>
            <a:off x="415055" y="4792776"/>
            <a:ext cx="1760572" cy="1842248"/>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1_Title Slide">
  <p:cSld name="1_Title Slide">
    <p:spTree>
      <p:nvGrpSpPr>
        <p:cNvPr id="1" name="Shape 189"/>
        <p:cNvGrpSpPr/>
        <p:nvPr/>
      </p:nvGrpSpPr>
      <p:grpSpPr>
        <a:xfrm>
          <a:off x="0" y="0"/>
          <a:ext cx="0" cy="0"/>
          <a:chOff x="0" y="0"/>
          <a:chExt cx="0" cy="0"/>
        </a:xfrm>
      </p:grpSpPr>
      <p:sp>
        <p:nvSpPr>
          <p:cNvPr id="190" name="Google Shape;190;p30"/>
          <p:cNvSpPr/>
          <p:nvPr/>
        </p:nvSpPr>
        <p:spPr>
          <a:xfrm rot="5400000">
            <a:off x="5706291" y="372292"/>
            <a:ext cx="779419" cy="12192000"/>
          </a:xfrm>
          <a:prstGeom prst="rect">
            <a:avLst/>
          </a:prstGeom>
          <a:solidFill>
            <a:srgbClr val="FFDC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5"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191" name="Google Shape;191;p30" descr="A picture containing food&#10;&#10;Description automatically generated"/>
          <p:cNvPicPr preferRelativeResize="0"/>
          <p:nvPr/>
        </p:nvPicPr>
        <p:blipFill rotWithShape="1">
          <a:blip r:embed="rId2"/>
          <a:srcRect/>
          <a:stretch>
            <a:fillRect/>
          </a:stretch>
        </p:blipFill>
        <p:spPr>
          <a:xfrm>
            <a:off x="11507849" y="6139546"/>
            <a:ext cx="598271" cy="701040"/>
          </a:xfrm>
          <a:prstGeom prst="rect">
            <a:avLst/>
          </a:prstGeom>
          <a:noFill/>
          <a:ln>
            <a:noFill/>
          </a:ln>
        </p:spPr>
      </p:pic>
      <p:sp>
        <p:nvSpPr>
          <p:cNvPr id="192" name="Google Shape;192;p3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4400"/>
              <a:buFont typeface="Arial" panose="020B0604020202020204"/>
              <a:buNone/>
              <a:defRPr>
                <a:latin typeface="Arial" panose="020B0604020202020204"/>
                <a:ea typeface="Arial" panose="020B0604020202020204"/>
                <a:cs typeface="Arial" panose="020B0604020202020204"/>
                <a:sym typeface="Arial" panose="020B0604020202020204"/>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3" name="Google Shape;193;p30"/>
          <p:cNvSpPr txBox="1">
            <a:spLocks noGrp="1"/>
          </p:cNvSpPr>
          <p:nvPr>
            <p:ph type="body" idx="1"/>
          </p:nvPr>
        </p:nvSpPr>
        <p:spPr>
          <a:xfrm>
            <a:off x="838200" y="1825625"/>
            <a:ext cx="10515600" cy="4088158"/>
          </a:xfrm>
          <a:prstGeom prst="rect">
            <a:avLst/>
          </a:prstGeom>
          <a:noFill/>
          <a:ln>
            <a:noFill/>
          </a:ln>
        </p:spPr>
        <p:txBody>
          <a:bodyPr spcFirstLastPara="1" wrap="square" lIns="91425" tIns="45700" rIns="91425" bIns="45700" anchor="t" anchorCtr="0">
            <a:normAutofit/>
          </a:bodyPr>
          <a:lstStyle>
            <a:lvl1pPr marL="457200" lvl="0" indent="-406400" algn="l">
              <a:lnSpc>
                <a:spcPct val="90000"/>
              </a:lnSpc>
              <a:spcBef>
                <a:spcPts val="1000"/>
              </a:spcBef>
              <a:spcAft>
                <a:spcPts val="0"/>
              </a:spcAft>
              <a:buClr>
                <a:schemeClr val="dk1"/>
              </a:buClr>
              <a:buSzPts val="2800"/>
              <a:buChar char="•"/>
              <a:defRPr>
                <a:latin typeface="Arial" panose="020B0604020202020204"/>
                <a:ea typeface="Arial" panose="020B0604020202020204"/>
                <a:cs typeface="Arial" panose="020B0604020202020204"/>
                <a:sym typeface="Arial" panose="020B0604020202020204"/>
              </a:defRPr>
            </a:lvl1pPr>
            <a:lvl2pPr marL="914400" lvl="1" indent="-381000" algn="l">
              <a:lnSpc>
                <a:spcPct val="90000"/>
              </a:lnSpc>
              <a:spcBef>
                <a:spcPts val="500"/>
              </a:spcBef>
              <a:spcAft>
                <a:spcPts val="0"/>
              </a:spcAft>
              <a:buClr>
                <a:schemeClr val="dk1"/>
              </a:buClr>
              <a:buSzPts val="2400"/>
              <a:buChar char="•"/>
              <a:defRPr>
                <a:latin typeface="Arial" panose="020B0604020202020204"/>
                <a:ea typeface="Arial" panose="020B0604020202020204"/>
                <a:cs typeface="Arial" panose="020B0604020202020204"/>
                <a:sym typeface="Arial" panose="020B0604020202020204"/>
              </a:defRPr>
            </a:lvl2pPr>
            <a:lvl3pPr marL="1371600" lvl="2" indent="-355600" algn="l">
              <a:lnSpc>
                <a:spcPct val="90000"/>
              </a:lnSpc>
              <a:spcBef>
                <a:spcPts val="500"/>
              </a:spcBef>
              <a:spcAft>
                <a:spcPts val="0"/>
              </a:spcAft>
              <a:buClr>
                <a:schemeClr val="dk1"/>
              </a:buClr>
              <a:buSzPts val="2000"/>
              <a:buChar char="•"/>
              <a:defRPr>
                <a:latin typeface="Arial" panose="020B0604020202020204"/>
                <a:ea typeface="Arial" panose="020B0604020202020204"/>
                <a:cs typeface="Arial" panose="020B0604020202020204"/>
                <a:sym typeface="Arial" panose="020B0604020202020204"/>
              </a:defRPr>
            </a:lvl3pPr>
            <a:lvl4pPr marL="1828800" lvl="3" indent="-342900" algn="l">
              <a:lnSpc>
                <a:spcPct val="90000"/>
              </a:lnSpc>
              <a:spcBef>
                <a:spcPts val="500"/>
              </a:spcBef>
              <a:spcAft>
                <a:spcPts val="0"/>
              </a:spcAft>
              <a:buClr>
                <a:schemeClr val="dk1"/>
              </a:buClr>
              <a:buSzPts val="1800"/>
              <a:buChar char="•"/>
              <a:defRPr>
                <a:latin typeface="Arial" panose="020B0604020202020204"/>
                <a:ea typeface="Arial" panose="020B0604020202020204"/>
                <a:cs typeface="Arial" panose="020B0604020202020204"/>
                <a:sym typeface="Arial" panose="020B0604020202020204"/>
              </a:defRPr>
            </a:lvl4pPr>
            <a:lvl5pPr marL="2286000" lvl="4" indent="-342900" algn="l">
              <a:lnSpc>
                <a:spcPct val="90000"/>
              </a:lnSpc>
              <a:spcBef>
                <a:spcPts val="500"/>
              </a:spcBef>
              <a:spcAft>
                <a:spcPts val="0"/>
              </a:spcAft>
              <a:buClr>
                <a:schemeClr val="dk1"/>
              </a:buClr>
              <a:buSzPts val="1800"/>
              <a:buChar char="•"/>
              <a:defRPr>
                <a:latin typeface="Arial" panose="020B0604020202020204"/>
                <a:ea typeface="Arial" panose="020B0604020202020204"/>
                <a:cs typeface="Arial" panose="020B0604020202020204"/>
                <a:sym typeface="Arial" panose="020B0604020202020204"/>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94" name="Google Shape;194;p3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5" name="Google Shape;195;p3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6" name="Google Shape;196;p3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ltLang="zh-CN"/>
              <a:t>‹#›</a:t>
            </a:fld>
            <a:endParaRPr lang="zh-CN"/>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97"/>
        <p:cNvGrpSpPr/>
        <p:nvPr/>
      </p:nvGrpSpPr>
      <p:grpSpPr>
        <a:xfrm>
          <a:off x="0" y="0"/>
          <a:ext cx="0" cy="0"/>
          <a:chOff x="0" y="0"/>
          <a:chExt cx="0" cy="0"/>
        </a:xfrm>
      </p:grpSpPr>
      <p:sp>
        <p:nvSpPr>
          <p:cNvPr id="198" name="Google Shape;198;p31"/>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panose="020F0502020204030204"/>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9" name="Google Shape;199;p31"/>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00" name="Google Shape;200;p3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1" name="Google Shape;201;p3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2" name="Google Shape;202;p3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ltLang="zh-CN"/>
              <a:t>‹#›</a:t>
            </a:fld>
            <a:endParaRPr lang="zh-CN"/>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03"/>
        <p:cNvGrpSpPr/>
        <p:nvPr/>
      </p:nvGrpSpPr>
      <p:grpSpPr>
        <a:xfrm>
          <a:off x="0" y="0"/>
          <a:ext cx="0" cy="0"/>
          <a:chOff x="0" y="0"/>
          <a:chExt cx="0" cy="0"/>
        </a:xfrm>
      </p:grpSpPr>
      <p:sp>
        <p:nvSpPr>
          <p:cNvPr id="204" name="Google Shape;204;p3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5" name="Google Shape;205;p32"/>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6" name="Google Shape;206;p3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7" name="Google Shape;207;p3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8" name="Google Shape;208;p3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ltLang="zh-CN"/>
              <a:t>‹#›</a:t>
            </a:fld>
            <a:endParaRPr lang="zh-CN"/>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09"/>
        <p:cNvGrpSpPr/>
        <p:nvPr/>
      </p:nvGrpSpPr>
      <p:grpSpPr>
        <a:xfrm>
          <a:off x="0" y="0"/>
          <a:ext cx="0" cy="0"/>
          <a:chOff x="0" y="0"/>
          <a:chExt cx="0" cy="0"/>
        </a:xfrm>
      </p:grpSpPr>
      <p:sp>
        <p:nvSpPr>
          <p:cNvPr id="210" name="Google Shape;210;p33"/>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panose="020F0502020204030204"/>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1" name="Google Shape;211;p33"/>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212" name="Google Shape;212;p3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3" name="Google Shape;213;p3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4" name="Google Shape;214;p3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ltLang="zh-CN"/>
              <a:t>‹#›</a:t>
            </a:fld>
            <a:endParaRPr lang="zh-CN"/>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15"/>
        <p:cNvGrpSpPr/>
        <p:nvPr/>
      </p:nvGrpSpPr>
      <p:grpSpPr>
        <a:xfrm>
          <a:off x="0" y="0"/>
          <a:ext cx="0" cy="0"/>
          <a:chOff x="0" y="0"/>
          <a:chExt cx="0" cy="0"/>
        </a:xfrm>
      </p:grpSpPr>
      <p:sp>
        <p:nvSpPr>
          <p:cNvPr id="216" name="Google Shape;216;p3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7" name="Google Shape;217;p34"/>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18" name="Google Shape;218;p34"/>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19" name="Google Shape;219;p3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0" name="Google Shape;220;p3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1" name="Google Shape;221;p3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ltLang="zh-CN"/>
              <a:t>‹#›</a:t>
            </a:fld>
            <a:endParaRPr 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_Title Slide">
  <p:cSld name="1_Title Slide">
    <p:spTree>
      <p:nvGrpSpPr>
        <p:cNvPr id="1" name="Shape 19"/>
        <p:cNvGrpSpPr/>
        <p:nvPr/>
      </p:nvGrpSpPr>
      <p:grpSpPr>
        <a:xfrm>
          <a:off x="0" y="0"/>
          <a:ext cx="0" cy="0"/>
          <a:chOff x="0" y="0"/>
          <a:chExt cx="0" cy="0"/>
        </a:xfrm>
      </p:grpSpPr>
      <p:sp>
        <p:nvSpPr>
          <p:cNvPr id="20" name="Google Shape;20;p3"/>
          <p:cNvSpPr/>
          <p:nvPr/>
        </p:nvSpPr>
        <p:spPr>
          <a:xfrm rot="5400000">
            <a:off x="5706291" y="372292"/>
            <a:ext cx="779419" cy="12192000"/>
          </a:xfrm>
          <a:prstGeom prst="rect">
            <a:avLst/>
          </a:prstGeom>
          <a:solidFill>
            <a:srgbClr val="FFDC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5"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21" name="Google Shape;21;p3" descr="A picture containing food&#10;&#10;Description automatically generated"/>
          <p:cNvPicPr preferRelativeResize="0"/>
          <p:nvPr/>
        </p:nvPicPr>
        <p:blipFill rotWithShape="1">
          <a:blip r:embed="rId2"/>
          <a:srcRect/>
          <a:stretch>
            <a:fillRect/>
          </a:stretch>
        </p:blipFill>
        <p:spPr>
          <a:xfrm>
            <a:off x="11507849" y="6139546"/>
            <a:ext cx="598271" cy="701040"/>
          </a:xfrm>
          <a:prstGeom prst="rect">
            <a:avLst/>
          </a:prstGeom>
          <a:noFill/>
          <a:ln>
            <a:noFill/>
          </a:ln>
        </p:spPr>
      </p:pic>
      <p:sp>
        <p:nvSpPr>
          <p:cNvPr id="22" name="Google Shape;22;p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4400"/>
              <a:buFont typeface="Arial" panose="020B0604020202020204"/>
              <a:buNone/>
              <a:defRPr>
                <a:latin typeface="Arial" panose="020B0604020202020204"/>
                <a:ea typeface="Arial" panose="020B0604020202020204"/>
                <a:cs typeface="Arial" panose="020B0604020202020204"/>
                <a:sym typeface="Arial" panose="020B0604020202020204"/>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3"/>
          <p:cNvSpPr txBox="1">
            <a:spLocks noGrp="1"/>
          </p:cNvSpPr>
          <p:nvPr>
            <p:ph type="body" idx="1"/>
          </p:nvPr>
        </p:nvSpPr>
        <p:spPr>
          <a:xfrm>
            <a:off x="838200" y="1825625"/>
            <a:ext cx="10515600" cy="4088158"/>
          </a:xfrm>
          <a:prstGeom prst="rect">
            <a:avLst/>
          </a:prstGeom>
          <a:noFill/>
          <a:ln>
            <a:noFill/>
          </a:ln>
        </p:spPr>
        <p:txBody>
          <a:bodyPr spcFirstLastPara="1" wrap="square" lIns="91425" tIns="45700" rIns="91425" bIns="45700" anchor="t" anchorCtr="0">
            <a:normAutofit/>
          </a:bodyPr>
          <a:lstStyle>
            <a:lvl1pPr marL="457200" lvl="0" indent="-406400" algn="l">
              <a:lnSpc>
                <a:spcPct val="90000"/>
              </a:lnSpc>
              <a:spcBef>
                <a:spcPts val="1000"/>
              </a:spcBef>
              <a:spcAft>
                <a:spcPts val="0"/>
              </a:spcAft>
              <a:buClr>
                <a:schemeClr val="dk1"/>
              </a:buClr>
              <a:buSzPts val="2800"/>
              <a:buChar char="•"/>
              <a:defRPr>
                <a:latin typeface="Arial" panose="020B0604020202020204"/>
                <a:ea typeface="Arial" panose="020B0604020202020204"/>
                <a:cs typeface="Arial" panose="020B0604020202020204"/>
                <a:sym typeface="Arial" panose="020B0604020202020204"/>
              </a:defRPr>
            </a:lvl1pPr>
            <a:lvl2pPr marL="914400" lvl="1" indent="-381000" algn="l">
              <a:lnSpc>
                <a:spcPct val="90000"/>
              </a:lnSpc>
              <a:spcBef>
                <a:spcPts val="500"/>
              </a:spcBef>
              <a:spcAft>
                <a:spcPts val="0"/>
              </a:spcAft>
              <a:buClr>
                <a:schemeClr val="dk1"/>
              </a:buClr>
              <a:buSzPts val="2400"/>
              <a:buChar char="•"/>
              <a:defRPr>
                <a:latin typeface="Arial" panose="020B0604020202020204"/>
                <a:ea typeface="Arial" panose="020B0604020202020204"/>
                <a:cs typeface="Arial" panose="020B0604020202020204"/>
                <a:sym typeface="Arial" panose="020B0604020202020204"/>
              </a:defRPr>
            </a:lvl2pPr>
            <a:lvl3pPr marL="1371600" lvl="2" indent="-355600" algn="l">
              <a:lnSpc>
                <a:spcPct val="90000"/>
              </a:lnSpc>
              <a:spcBef>
                <a:spcPts val="500"/>
              </a:spcBef>
              <a:spcAft>
                <a:spcPts val="0"/>
              </a:spcAft>
              <a:buClr>
                <a:schemeClr val="dk1"/>
              </a:buClr>
              <a:buSzPts val="2000"/>
              <a:buChar char="•"/>
              <a:defRPr>
                <a:latin typeface="Arial" panose="020B0604020202020204"/>
                <a:ea typeface="Arial" panose="020B0604020202020204"/>
                <a:cs typeface="Arial" panose="020B0604020202020204"/>
                <a:sym typeface="Arial" panose="020B0604020202020204"/>
              </a:defRPr>
            </a:lvl3pPr>
            <a:lvl4pPr marL="1828800" lvl="3" indent="-342900" algn="l">
              <a:lnSpc>
                <a:spcPct val="90000"/>
              </a:lnSpc>
              <a:spcBef>
                <a:spcPts val="500"/>
              </a:spcBef>
              <a:spcAft>
                <a:spcPts val="0"/>
              </a:spcAft>
              <a:buClr>
                <a:schemeClr val="dk1"/>
              </a:buClr>
              <a:buSzPts val="1800"/>
              <a:buChar char="•"/>
              <a:defRPr>
                <a:latin typeface="Arial" panose="020B0604020202020204"/>
                <a:ea typeface="Arial" panose="020B0604020202020204"/>
                <a:cs typeface="Arial" panose="020B0604020202020204"/>
                <a:sym typeface="Arial" panose="020B0604020202020204"/>
              </a:defRPr>
            </a:lvl4pPr>
            <a:lvl5pPr marL="2286000" lvl="4" indent="-342900" algn="l">
              <a:lnSpc>
                <a:spcPct val="90000"/>
              </a:lnSpc>
              <a:spcBef>
                <a:spcPts val="500"/>
              </a:spcBef>
              <a:spcAft>
                <a:spcPts val="0"/>
              </a:spcAft>
              <a:buClr>
                <a:schemeClr val="dk1"/>
              </a:buClr>
              <a:buSzPts val="1800"/>
              <a:buChar char="•"/>
              <a:defRPr>
                <a:latin typeface="Arial" panose="020B0604020202020204"/>
                <a:ea typeface="Arial" panose="020B0604020202020204"/>
                <a:cs typeface="Arial" panose="020B0604020202020204"/>
                <a:sym typeface="Arial" panose="020B0604020202020204"/>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 name="Google Shape;24;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ltLang="zh-CN"/>
              <a:t>‹#›</a:t>
            </a:fld>
            <a:endParaRPr lang="zh-CN"/>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222"/>
        <p:cNvGrpSpPr/>
        <p:nvPr/>
      </p:nvGrpSpPr>
      <p:grpSpPr>
        <a:xfrm>
          <a:off x="0" y="0"/>
          <a:ext cx="0" cy="0"/>
          <a:chOff x="0" y="0"/>
          <a:chExt cx="0" cy="0"/>
        </a:xfrm>
      </p:grpSpPr>
      <p:sp>
        <p:nvSpPr>
          <p:cNvPr id="223" name="Google Shape;223;p35"/>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24" name="Google Shape;224;p35"/>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225" name="Google Shape;225;p35"/>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26" name="Google Shape;226;p35"/>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227" name="Google Shape;227;p35"/>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28" name="Google Shape;228;p3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9" name="Google Shape;229;p3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0" name="Google Shape;230;p3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ltLang="zh-CN"/>
              <a:t>‹#›</a:t>
            </a:fld>
            <a:endParaRPr lang="zh-CN"/>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31"/>
        <p:cNvGrpSpPr/>
        <p:nvPr/>
      </p:nvGrpSpPr>
      <p:grpSpPr>
        <a:xfrm>
          <a:off x="0" y="0"/>
          <a:ext cx="0" cy="0"/>
          <a:chOff x="0" y="0"/>
          <a:chExt cx="0" cy="0"/>
        </a:xfrm>
      </p:grpSpPr>
      <p:sp>
        <p:nvSpPr>
          <p:cNvPr id="232" name="Google Shape;232;p3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3" name="Google Shape;233;p3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4" name="Google Shape;234;p3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5" name="Google Shape;235;p3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ltLang="zh-CN"/>
              <a:t>‹#›</a:t>
            </a:fld>
            <a:endParaRPr lang="zh-CN"/>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36"/>
        <p:cNvGrpSpPr/>
        <p:nvPr/>
      </p:nvGrpSpPr>
      <p:grpSpPr>
        <a:xfrm>
          <a:off x="0" y="0"/>
          <a:ext cx="0" cy="0"/>
          <a:chOff x="0" y="0"/>
          <a:chExt cx="0" cy="0"/>
        </a:xfrm>
      </p:grpSpPr>
      <p:sp>
        <p:nvSpPr>
          <p:cNvPr id="237" name="Google Shape;237;p3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8" name="Google Shape;238;p3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9" name="Google Shape;239;p3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ltLang="zh-CN"/>
              <a:t>‹#›</a:t>
            </a:fld>
            <a:endParaRPr lang="zh-CN"/>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240"/>
        <p:cNvGrpSpPr/>
        <p:nvPr/>
      </p:nvGrpSpPr>
      <p:grpSpPr>
        <a:xfrm>
          <a:off x="0" y="0"/>
          <a:ext cx="0" cy="0"/>
          <a:chOff x="0" y="0"/>
          <a:chExt cx="0" cy="0"/>
        </a:xfrm>
      </p:grpSpPr>
      <p:sp>
        <p:nvSpPr>
          <p:cNvPr id="241" name="Google Shape;241;p38"/>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panose="020F0502020204030204"/>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42" name="Google Shape;242;p38"/>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243" name="Google Shape;243;p38"/>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244" name="Google Shape;244;p3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5" name="Google Shape;245;p3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6" name="Google Shape;246;p3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ltLang="zh-CN"/>
              <a:t>‹#›</a:t>
            </a:fld>
            <a:endParaRPr lang="zh-CN"/>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247"/>
        <p:cNvGrpSpPr/>
        <p:nvPr/>
      </p:nvGrpSpPr>
      <p:grpSpPr>
        <a:xfrm>
          <a:off x="0" y="0"/>
          <a:ext cx="0" cy="0"/>
          <a:chOff x="0" y="0"/>
          <a:chExt cx="0" cy="0"/>
        </a:xfrm>
      </p:grpSpPr>
      <p:sp>
        <p:nvSpPr>
          <p:cNvPr id="248" name="Google Shape;248;p3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panose="020F0502020204030204"/>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49" name="Google Shape;249;p39"/>
          <p:cNvSpPr>
            <a:spLocks noGrp="1"/>
          </p:cNvSpPr>
          <p:nvPr>
            <p:ph type="pic" idx="2"/>
          </p:nvPr>
        </p:nvSpPr>
        <p:spPr>
          <a:xfrm>
            <a:off x="5183188" y="987425"/>
            <a:ext cx="6172200" cy="4873625"/>
          </a:xfrm>
          <a:prstGeom prst="rect">
            <a:avLst/>
          </a:prstGeom>
          <a:noFill/>
          <a:ln>
            <a:noFill/>
          </a:ln>
        </p:spPr>
      </p:sp>
      <p:sp>
        <p:nvSpPr>
          <p:cNvPr id="250" name="Google Shape;250;p39"/>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251" name="Google Shape;251;p3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2" name="Google Shape;252;p3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3" name="Google Shape;253;p3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ltLang="zh-CN"/>
              <a:t>‹#›</a:t>
            </a:fld>
            <a:endParaRPr lang="zh-CN"/>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254"/>
        <p:cNvGrpSpPr/>
        <p:nvPr/>
      </p:nvGrpSpPr>
      <p:grpSpPr>
        <a:xfrm>
          <a:off x="0" y="0"/>
          <a:ext cx="0" cy="0"/>
          <a:chOff x="0" y="0"/>
          <a:chExt cx="0" cy="0"/>
        </a:xfrm>
      </p:grpSpPr>
      <p:sp>
        <p:nvSpPr>
          <p:cNvPr id="255" name="Google Shape;255;p4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6" name="Google Shape;256;p40"/>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57" name="Google Shape;257;p4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8" name="Google Shape;258;p4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9" name="Google Shape;259;p4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ltLang="zh-CN"/>
              <a:t>‹#›</a:t>
            </a:fld>
            <a:endParaRPr lang="zh-CN"/>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260"/>
        <p:cNvGrpSpPr/>
        <p:nvPr/>
      </p:nvGrpSpPr>
      <p:grpSpPr>
        <a:xfrm>
          <a:off x="0" y="0"/>
          <a:ext cx="0" cy="0"/>
          <a:chOff x="0" y="0"/>
          <a:chExt cx="0" cy="0"/>
        </a:xfrm>
      </p:grpSpPr>
      <p:sp>
        <p:nvSpPr>
          <p:cNvPr id="261" name="Google Shape;261;p41"/>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2" name="Google Shape;262;p41"/>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63" name="Google Shape;263;p4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4" name="Google Shape;264;p4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5" name="Google Shape;265;p4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ltLang="zh-CN"/>
              <a:t>‹#›</a:t>
            </a:fld>
            <a:endParaRPr lang="zh-CN"/>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1_Title Slide">
  <p:cSld name="1_Title Slide">
    <p:spTree>
      <p:nvGrpSpPr>
        <p:cNvPr id="1" name="Shape 272"/>
        <p:cNvGrpSpPr/>
        <p:nvPr/>
      </p:nvGrpSpPr>
      <p:grpSpPr>
        <a:xfrm>
          <a:off x="0" y="0"/>
          <a:ext cx="0" cy="0"/>
          <a:chOff x="0" y="0"/>
          <a:chExt cx="0" cy="0"/>
        </a:xfrm>
      </p:grpSpPr>
      <p:sp>
        <p:nvSpPr>
          <p:cNvPr id="273" name="Google Shape;273;p43"/>
          <p:cNvSpPr/>
          <p:nvPr/>
        </p:nvSpPr>
        <p:spPr>
          <a:xfrm rot="5400000">
            <a:off x="5706291" y="372292"/>
            <a:ext cx="779419" cy="12192000"/>
          </a:xfrm>
          <a:prstGeom prst="rect">
            <a:avLst/>
          </a:prstGeom>
          <a:solidFill>
            <a:srgbClr val="FFDC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5">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274" name="Google Shape;274;p43" descr="A picture containing food&#10;&#10;Description automatically generated"/>
          <p:cNvPicPr preferRelativeResize="0"/>
          <p:nvPr/>
        </p:nvPicPr>
        <p:blipFill rotWithShape="1">
          <a:blip r:embed="rId2"/>
          <a:srcRect/>
          <a:stretch>
            <a:fillRect/>
          </a:stretch>
        </p:blipFill>
        <p:spPr>
          <a:xfrm>
            <a:off x="11507849" y="6139546"/>
            <a:ext cx="598271" cy="701040"/>
          </a:xfrm>
          <a:prstGeom prst="rect">
            <a:avLst/>
          </a:prstGeom>
          <a:noFill/>
          <a:ln>
            <a:noFill/>
          </a:ln>
        </p:spPr>
      </p:pic>
      <p:sp>
        <p:nvSpPr>
          <p:cNvPr id="275" name="Google Shape;275;p4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4400"/>
              <a:buFont typeface="Arial" panose="020B0604020202020204"/>
              <a:buNone/>
              <a:defRPr>
                <a:latin typeface="Arial" panose="020B0604020202020204"/>
                <a:ea typeface="Arial" panose="020B0604020202020204"/>
                <a:cs typeface="Arial" panose="020B0604020202020204"/>
                <a:sym typeface="Arial" panose="020B0604020202020204"/>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76" name="Google Shape;276;p43"/>
          <p:cNvSpPr txBox="1">
            <a:spLocks noGrp="1"/>
          </p:cNvSpPr>
          <p:nvPr>
            <p:ph type="body" idx="1"/>
          </p:nvPr>
        </p:nvSpPr>
        <p:spPr>
          <a:xfrm>
            <a:off x="838200" y="1825625"/>
            <a:ext cx="10515600" cy="4088158"/>
          </a:xfrm>
          <a:prstGeom prst="rect">
            <a:avLst/>
          </a:prstGeom>
          <a:noFill/>
          <a:ln>
            <a:noFill/>
          </a:ln>
        </p:spPr>
        <p:txBody>
          <a:bodyPr spcFirstLastPara="1" wrap="square" lIns="91425" tIns="45700" rIns="91425" bIns="45700" anchor="t" anchorCtr="0">
            <a:normAutofit/>
          </a:bodyPr>
          <a:lstStyle>
            <a:lvl1pPr marL="457200" lvl="0" indent="-406400" algn="l">
              <a:lnSpc>
                <a:spcPct val="90000"/>
              </a:lnSpc>
              <a:spcBef>
                <a:spcPts val="1000"/>
              </a:spcBef>
              <a:spcAft>
                <a:spcPts val="0"/>
              </a:spcAft>
              <a:buClr>
                <a:schemeClr val="dk1"/>
              </a:buClr>
              <a:buSzPts val="2800"/>
              <a:buChar char="•"/>
              <a:defRPr>
                <a:latin typeface="Arial" panose="020B0604020202020204"/>
                <a:ea typeface="Arial" panose="020B0604020202020204"/>
                <a:cs typeface="Arial" panose="020B0604020202020204"/>
                <a:sym typeface="Arial" panose="020B0604020202020204"/>
              </a:defRPr>
            </a:lvl1pPr>
            <a:lvl2pPr marL="914400" lvl="1" indent="-381000" algn="l">
              <a:lnSpc>
                <a:spcPct val="90000"/>
              </a:lnSpc>
              <a:spcBef>
                <a:spcPts val="500"/>
              </a:spcBef>
              <a:spcAft>
                <a:spcPts val="0"/>
              </a:spcAft>
              <a:buClr>
                <a:schemeClr val="dk1"/>
              </a:buClr>
              <a:buSzPts val="2400"/>
              <a:buChar char="•"/>
              <a:defRPr>
                <a:latin typeface="Arial" panose="020B0604020202020204"/>
                <a:ea typeface="Arial" panose="020B0604020202020204"/>
                <a:cs typeface="Arial" panose="020B0604020202020204"/>
                <a:sym typeface="Arial" panose="020B0604020202020204"/>
              </a:defRPr>
            </a:lvl2pPr>
            <a:lvl3pPr marL="1371600" lvl="2" indent="-355600" algn="l">
              <a:lnSpc>
                <a:spcPct val="90000"/>
              </a:lnSpc>
              <a:spcBef>
                <a:spcPts val="500"/>
              </a:spcBef>
              <a:spcAft>
                <a:spcPts val="0"/>
              </a:spcAft>
              <a:buClr>
                <a:schemeClr val="dk1"/>
              </a:buClr>
              <a:buSzPts val="2000"/>
              <a:buChar char="•"/>
              <a:defRPr>
                <a:latin typeface="Arial" panose="020B0604020202020204"/>
                <a:ea typeface="Arial" panose="020B0604020202020204"/>
                <a:cs typeface="Arial" panose="020B0604020202020204"/>
                <a:sym typeface="Arial" panose="020B0604020202020204"/>
              </a:defRPr>
            </a:lvl3pPr>
            <a:lvl4pPr marL="1828800" lvl="3" indent="-342900" algn="l">
              <a:lnSpc>
                <a:spcPct val="90000"/>
              </a:lnSpc>
              <a:spcBef>
                <a:spcPts val="500"/>
              </a:spcBef>
              <a:spcAft>
                <a:spcPts val="0"/>
              </a:spcAft>
              <a:buClr>
                <a:schemeClr val="dk1"/>
              </a:buClr>
              <a:buSzPts val="1800"/>
              <a:buChar char="•"/>
              <a:defRPr>
                <a:latin typeface="Arial" panose="020B0604020202020204"/>
                <a:ea typeface="Arial" panose="020B0604020202020204"/>
                <a:cs typeface="Arial" panose="020B0604020202020204"/>
                <a:sym typeface="Arial" panose="020B0604020202020204"/>
              </a:defRPr>
            </a:lvl4pPr>
            <a:lvl5pPr marL="2286000" lvl="4" indent="-342900" algn="l">
              <a:lnSpc>
                <a:spcPct val="90000"/>
              </a:lnSpc>
              <a:spcBef>
                <a:spcPts val="500"/>
              </a:spcBef>
              <a:spcAft>
                <a:spcPts val="0"/>
              </a:spcAft>
              <a:buClr>
                <a:schemeClr val="dk1"/>
              </a:buClr>
              <a:buSzPts val="1800"/>
              <a:buChar char="•"/>
              <a:defRPr>
                <a:latin typeface="Arial" panose="020B0604020202020204"/>
                <a:ea typeface="Arial" panose="020B0604020202020204"/>
                <a:cs typeface="Arial" panose="020B0604020202020204"/>
                <a:sym typeface="Arial" panose="020B0604020202020204"/>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77" name="Google Shape;277;p4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8" name="Google Shape;278;p4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9" name="Google Shape;279;p4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ltLang="zh-CN"/>
              <a:t>‹#›</a:t>
            </a:fld>
            <a:endParaRPr lang="zh-CN"/>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80"/>
        <p:cNvGrpSpPr/>
        <p:nvPr/>
      </p:nvGrpSpPr>
      <p:grpSpPr>
        <a:xfrm>
          <a:off x="0" y="0"/>
          <a:ext cx="0" cy="0"/>
          <a:chOff x="0" y="0"/>
          <a:chExt cx="0" cy="0"/>
        </a:xfrm>
      </p:grpSpPr>
      <p:sp>
        <p:nvSpPr>
          <p:cNvPr id="281" name="Google Shape;281;p44"/>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panose="020F0502020204030204"/>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82" name="Google Shape;282;p44"/>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83" name="Google Shape;283;p4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4" name="Google Shape;284;p4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5" name="Google Shape;285;p4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ltLang="zh-CN"/>
              <a:t>‹#›</a:t>
            </a:fld>
            <a:endParaRPr lang="zh-CN"/>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86"/>
        <p:cNvGrpSpPr/>
        <p:nvPr/>
      </p:nvGrpSpPr>
      <p:grpSpPr>
        <a:xfrm>
          <a:off x="0" y="0"/>
          <a:ext cx="0" cy="0"/>
          <a:chOff x="0" y="0"/>
          <a:chExt cx="0" cy="0"/>
        </a:xfrm>
      </p:grpSpPr>
      <p:sp>
        <p:nvSpPr>
          <p:cNvPr id="287" name="Google Shape;287;p4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88" name="Google Shape;288;p4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89" name="Google Shape;289;p4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0" name="Google Shape;290;p4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1" name="Google Shape;291;p4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ltLang="zh-CN"/>
              <a:t>‹#›</a:t>
            </a:fld>
            <a:endParaRPr 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7"/>
        <p:cNvGrpSpPr/>
        <p:nvPr/>
      </p:nvGrpSpPr>
      <p:grpSpPr>
        <a:xfrm>
          <a:off x="0" y="0"/>
          <a:ext cx="0" cy="0"/>
          <a:chOff x="0" y="0"/>
          <a:chExt cx="0" cy="0"/>
        </a:xfrm>
      </p:grpSpPr>
      <p:sp>
        <p:nvSpPr>
          <p:cNvPr id="28" name="Google Shape;28;p4"/>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panose="020F0502020204030204"/>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4"/>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30" name="Google Shape;30;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ltLang="zh-CN"/>
              <a:t>‹#›</a:t>
            </a:fld>
            <a:endParaRPr lang="zh-CN"/>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92"/>
        <p:cNvGrpSpPr/>
        <p:nvPr/>
      </p:nvGrpSpPr>
      <p:grpSpPr>
        <a:xfrm>
          <a:off x="0" y="0"/>
          <a:ext cx="0" cy="0"/>
          <a:chOff x="0" y="0"/>
          <a:chExt cx="0" cy="0"/>
        </a:xfrm>
      </p:grpSpPr>
      <p:sp>
        <p:nvSpPr>
          <p:cNvPr id="293" name="Google Shape;293;p46"/>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panose="020F0502020204030204"/>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4" name="Google Shape;294;p46"/>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295" name="Google Shape;295;p4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6" name="Google Shape;296;p4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7" name="Google Shape;297;p4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ltLang="zh-CN"/>
              <a:t>‹#›</a:t>
            </a:fld>
            <a:endParaRPr lang="zh-CN"/>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98"/>
        <p:cNvGrpSpPr/>
        <p:nvPr/>
      </p:nvGrpSpPr>
      <p:grpSpPr>
        <a:xfrm>
          <a:off x="0" y="0"/>
          <a:ext cx="0" cy="0"/>
          <a:chOff x="0" y="0"/>
          <a:chExt cx="0" cy="0"/>
        </a:xfrm>
      </p:grpSpPr>
      <p:sp>
        <p:nvSpPr>
          <p:cNvPr id="299" name="Google Shape;299;p4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00" name="Google Shape;300;p47"/>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01" name="Google Shape;301;p47"/>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02" name="Google Shape;302;p4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3" name="Google Shape;303;p4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4" name="Google Shape;304;p4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ltLang="zh-CN"/>
              <a:t>‹#›</a:t>
            </a:fld>
            <a:endParaRPr lang="zh-CN"/>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05"/>
        <p:cNvGrpSpPr/>
        <p:nvPr/>
      </p:nvGrpSpPr>
      <p:grpSpPr>
        <a:xfrm>
          <a:off x="0" y="0"/>
          <a:ext cx="0" cy="0"/>
          <a:chOff x="0" y="0"/>
          <a:chExt cx="0" cy="0"/>
        </a:xfrm>
      </p:grpSpPr>
      <p:sp>
        <p:nvSpPr>
          <p:cNvPr id="306" name="Google Shape;306;p48"/>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07" name="Google Shape;307;p48"/>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308" name="Google Shape;308;p48"/>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09" name="Google Shape;309;p48"/>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310" name="Google Shape;310;p48"/>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11" name="Google Shape;311;p4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2" name="Google Shape;312;p4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3" name="Google Shape;313;p4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ltLang="zh-CN"/>
              <a:t>‹#›</a:t>
            </a:fld>
            <a:endParaRPr lang="zh-CN"/>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14"/>
        <p:cNvGrpSpPr/>
        <p:nvPr/>
      </p:nvGrpSpPr>
      <p:grpSpPr>
        <a:xfrm>
          <a:off x="0" y="0"/>
          <a:ext cx="0" cy="0"/>
          <a:chOff x="0" y="0"/>
          <a:chExt cx="0" cy="0"/>
        </a:xfrm>
      </p:grpSpPr>
      <p:sp>
        <p:nvSpPr>
          <p:cNvPr id="315" name="Google Shape;315;p4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16" name="Google Shape;316;p4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7" name="Google Shape;317;p4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8" name="Google Shape;318;p4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ltLang="zh-CN"/>
              <a:t>‹#›</a:t>
            </a:fld>
            <a:endParaRPr lang="zh-CN"/>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19"/>
        <p:cNvGrpSpPr/>
        <p:nvPr/>
      </p:nvGrpSpPr>
      <p:grpSpPr>
        <a:xfrm>
          <a:off x="0" y="0"/>
          <a:ext cx="0" cy="0"/>
          <a:chOff x="0" y="0"/>
          <a:chExt cx="0" cy="0"/>
        </a:xfrm>
      </p:grpSpPr>
      <p:sp>
        <p:nvSpPr>
          <p:cNvPr id="320" name="Google Shape;320;p5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1" name="Google Shape;321;p5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2" name="Google Shape;322;p5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ltLang="zh-CN"/>
              <a:t>‹#›</a:t>
            </a:fld>
            <a:endParaRPr lang="zh-CN"/>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323"/>
        <p:cNvGrpSpPr/>
        <p:nvPr/>
      </p:nvGrpSpPr>
      <p:grpSpPr>
        <a:xfrm>
          <a:off x="0" y="0"/>
          <a:ext cx="0" cy="0"/>
          <a:chOff x="0" y="0"/>
          <a:chExt cx="0" cy="0"/>
        </a:xfrm>
      </p:grpSpPr>
      <p:sp>
        <p:nvSpPr>
          <p:cNvPr id="324" name="Google Shape;324;p51"/>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panose="020F0502020204030204"/>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25" name="Google Shape;325;p51"/>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326" name="Google Shape;326;p51"/>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327" name="Google Shape;327;p5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8" name="Google Shape;328;p5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9" name="Google Shape;329;p5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ltLang="zh-CN"/>
              <a:t>‹#›</a:t>
            </a:fld>
            <a:endParaRPr lang="zh-CN"/>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330"/>
        <p:cNvGrpSpPr/>
        <p:nvPr/>
      </p:nvGrpSpPr>
      <p:grpSpPr>
        <a:xfrm>
          <a:off x="0" y="0"/>
          <a:ext cx="0" cy="0"/>
          <a:chOff x="0" y="0"/>
          <a:chExt cx="0" cy="0"/>
        </a:xfrm>
      </p:grpSpPr>
      <p:sp>
        <p:nvSpPr>
          <p:cNvPr id="331" name="Google Shape;331;p52"/>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panose="020F0502020204030204"/>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32" name="Google Shape;332;p52"/>
          <p:cNvSpPr>
            <a:spLocks noGrp="1"/>
          </p:cNvSpPr>
          <p:nvPr>
            <p:ph type="pic" idx="2"/>
          </p:nvPr>
        </p:nvSpPr>
        <p:spPr>
          <a:xfrm>
            <a:off x="5183188" y="987425"/>
            <a:ext cx="6172200" cy="4873625"/>
          </a:xfrm>
          <a:prstGeom prst="rect">
            <a:avLst/>
          </a:prstGeom>
          <a:noFill/>
          <a:ln>
            <a:noFill/>
          </a:ln>
        </p:spPr>
      </p:sp>
      <p:sp>
        <p:nvSpPr>
          <p:cNvPr id="333" name="Google Shape;333;p52"/>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334" name="Google Shape;334;p5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5" name="Google Shape;335;p5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6" name="Google Shape;336;p5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ltLang="zh-CN"/>
              <a:t>‹#›</a:t>
            </a:fld>
            <a:endParaRPr lang="zh-CN"/>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337"/>
        <p:cNvGrpSpPr/>
        <p:nvPr/>
      </p:nvGrpSpPr>
      <p:grpSpPr>
        <a:xfrm>
          <a:off x="0" y="0"/>
          <a:ext cx="0" cy="0"/>
          <a:chOff x="0" y="0"/>
          <a:chExt cx="0" cy="0"/>
        </a:xfrm>
      </p:grpSpPr>
      <p:sp>
        <p:nvSpPr>
          <p:cNvPr id="338" name="Google Shape;338;p5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39" name="Google Shape;339;p53"/>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40" name="Google Shape;340;p5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1" name="Google Shape;341;p5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2" name="Google Shape;342;p5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ltLang="zh-CN"/>
              <a:t>‹#›</a:t>
            </a:fld>
            <a:endParaRPr lang="zh-CN"/>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343"/>
        <p:cNvGrpSpPr/>
        <p:nvPr/>
      </p:nvGrpSpPr>
      <p:grpSpPr>
        <a:xfrm>
          <a:off x="0" y="0"/>
          <a:ext cx="0" cy="0"/>
          <a:chOff x="0" y="0"/>
          <a:chExt cx="0" cy="0"/>
        </a:xfrm>
      </p:grpSpPr>
      <p:sp>
        <p:nvSpPr>
          <p:cNvPr id="344" name="Google Shape;344;p54"/>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45" name="Google Shape;345;p54"/>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46" name="Google Shape;346;p5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7" name="Google Shape;347;p5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8" name="Google Shape;348;p5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ltLang="zh-CN"/>
              <a:t>‹#›</a:t>
            </a:fld>
            <a:endParaRPr lang="zh-CN"/>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1_Two Content">
  <p:cSld name="1_Two Content">
    <p:spTree>
      <p:nvGrpSpPr>
        <p:cNvPr id="1" name="Shape 349"/>
        <p:cNvGrpSpPr/>
        <p:nvPr/>
      </p:nvGrpSpPr>
      <p:grpSpPr>
        <a:xfrm>
          <a:off x="0" y="0"/>
          <a:ext cx="0" cy="0"/>
          <a:chOff x="0" y="0"/>
          <a:chExt cx="0" cy="0"/>
        </a:xfrm>
      </p:grpSpPr>
      <p:sp>
        <p:nvSpPr>
          <p:cNvPr id="350" name="Google Shape;350;p55"/>
          <p:cNvSpPr/>
          <p:nvPr/>
        </p:nvSpPr>
        <p:spPr>
          <a:xfrm>
            <a:off x="1" y="1"/>
            <a:ext cx="5543550" cy="6858000"/>
          </a:xfrm>
          <a:prstGeom prst="rect">
            <a:avLst/>
          </a:prstGeom>
          <a:solidFill>
            <a:srgbClr val="FFDC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351" name="Google Shape;351;p55"/>
          <p:cNvPicPr preferRelativeResize="0"/>
          <p:nvPr/>
        </p:nvPicPr>
        <p:blipFill rotWithShape="1">
          <a:blip r:embed="rId2"/>
          <a:srcRect/>
          <a:stretch>
            <a:fillRect/>
          </a:stretch>
        </p:blipFill>
        <p:spPr>
          <a:xfrm rot="2999759">
            <a:off x="1292068" y="-612610"/>
            <a:ext cx="5135041" cy="7002330"/>
          </a:xfrm>
          <a:prstGeom prst="rect">
            <a:avLst/>
          </a:prstGeom>
          <a:noFill/>
          <a:ln>
            <a:noFill/>
          </a:ln>
        </p:spPr>
      </p:pic>
      <p:pic>
        <p:nvPicPr>
          <p:cNvPr id="352" name="Google Shape;352;p55"/>
          <p:cNvPicPr preferRelativeResize="0"/>
          <p:nvPr/>
        </p:nvPicPr>
        <p:blipFill rotWithShape="1">
          <a:blip r:embed="rId3"/>
          <a:srcRect/>
          <a:stretch>
            <a:fillRect/>
          </a:stretch>
        </p:blipFill>
        <p:spPr>
          <a:xfrm>
            <a:off x="415055" y="4792776"/>
            <a:ext cx="1760572" cy="1842248"/>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33"/>
        <p:cNvGrpSpPr/>
        <p:nvPr/>
      </p:nvGrpSpPr>
      <p:grpSpPr>
        <a:xfrm>
          <a:off x="0" y="0"/>
          <a:ext cx="0" cy="0"/>
          <a:chOff x="0" y="0"/>
          <a:chExt cx="0" cy="0"/>
        </a:xfrm>
      </p:grpSpPr>
      <p:sp>
        <p:nvSpPr>
          <p:cNvPr id="34" name="Google Shape;34;p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 name="Google Shape;36;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 name="Google Shape;37;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ltLang="zh-CN"/>
              <a:t>‹#›</a:t>
            </a:fld>
            <a:endParaRPr 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9"/>
        <p:cNvGrpSpPr/>
        <p:nvPr/>
      </p:nvGrpSpPr>
      <p:grpSpPr>
        <a:xfrm>
          <a:off x="0" y="0"/>
          <a:ext cx="0" cy="0"/>
          <a:chOff x="0" y="0"/>
          <a:chExt cx="0" cy="0"/>
        </a:xfrm>
      </p:grpSpPr>
      <p:sp>
        <p:nvSpPr>
          <p:cNvPr id="40" name="Google Shape;40;p6"/>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panose="020F0502020204030204"/>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1" name="Google Shape;41;p6"/>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42" name="Google Shape;42;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ltLang="zh-CN"/>
              <a:t>‹#›</a:t>
            </a:fld>
            <a:endParaRPr 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5"/>
        <p:cNvGrpSpPr/>
        <p:nvPr/>
      </p:nvGrpSpPr>
      <p:grpSpPr>
        <a:xfrm>
          <a:off x="0" y="0"/>
          <a:ext cx="0" cy="0"/>
          <a:chOff x="0" y="0"/>
          <a:chExt cx="0" cy="0"/>
        </a:xfrm>
      </p:grpSpPr>
      <p:sp>
        <p:nvSpPr>
          <p:cNvPr id="46" name="Google Shape;46;p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 name="Google Shape;47;p7"/>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8" name="Google Shape;48;p7"/>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9" name="Google Shape;49;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0" name="Google Shape;50;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ltLang="zh-CN"/>
              <a:t>‹#›</a:t>
            </a:fld>
            <a:endParaRPr lang="zh-C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52"/>
        <p:cNvGrpSpPr/>
        <p:nvPr/>
      </p:nvGrpSpPr>
      <p:grpSpPr>
        <a:xfrm>
          <a:off x="0" y="0"/>
          <a:ext cx="0" cy="0"/>
          <a:chOff x="0" y="0"/>
          <a:chExt cx="0" cy="0"/>
        </a:xfrm>
      </p:grpSpPr>
      <p:sp>
        <p:nvSpPr>
          <p:cNvPr id="53" name="Google Shape;53;p8"/>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4" name="Google Shape;54;p8"/>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5" name="Google Shape;55;p8"/>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6" name="Google Shape;56;p8"/>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7" name="Google Shape;57;p8"/>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8" name="Google Shape;58;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ltLang="zh-CN"/>
              <a:t>‹#›</a:t>
            </a:fld>
            <a:endParaRPr lang="zh-C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1"/>
        <p:cNvGrpSpPr/>
        <p:nvPr/>
      </p:nvGrpSpPr>
      <p:grpSpPr>
        <a:xfrm>
          <a:off x="0" y="0"/>
          <a:ext cx="0" cy="0"/>
          <a:chOff x="0" y="0"/>
          <a:chExt cx="0" cy="0"/>
        </a:xfrm>
      </p:grpSpPr>
      <p:sp>
        <p:nvSpPr>
          <p:cNvPr id="62" name="Google Shape;62;p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5" name="Google Shape;65;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ltLang="zh-CN"/>
              <a:t>‹#›</a:t>
            </a:fld>
            <a:endParaRPr lang="zh-C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6"/>
        <p:cNvGrpSpPr/>
        <p:nvPr/>
      </p:nvGrpSpPr>
      <p:grpSpPr>
        <a:xfrm>
          <a:off x="0" y="0"/>
          <a:ext cx="0" cy="0"/>
          <a:chOff x="0" y="0"/>
          <a:chExt cx="0" cy="0"/>
        </a:xfrm>
      </p:grpSpPr>
      <p:sp>
        <p:nvSpPr>
          <p:cNvPr id="67" name="Google Shape;67;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8" name="Google Shape;68;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9" name="Google Shape;69;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ltLang="zh-CN"/>
              <a:t>‹#›</a:t>
            </a:fld>
            <a:endParaRPr lang="zh-C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slideLayout" Target="../slideLayouts/slideLayout39.xml"/><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0" Type="http://schemas.openxmlformats.org/officeDocument/2006/relationships/slideLayout" Target="../slideLayouts/slideLayout36.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panose="020F0502020204030204"/>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panose="020B0604020202020204"/>
              <a:buChar char="•"/>
              <a:defRPr sz="2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12" name="Google Shape;12;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13" name="Google Shape;13;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14" name="Google Shape;14;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ltLang="zh-CN"/>
              <a:t>‹#›</a:t>
            </a:fld>
            <a:endParaRPr lang="zh-CN"/>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79"/>
        <p:cNvGrpSpPr/>
        <p:nvPr/>
      </p:nvGrpSpPr>
      <p:grpSpPr>
        <a:xfrm>
          <a:off x="0" y="0"/>
          <a:ext cx="0" cy="0"/>
          <a:chOff x="0" y="0"/>
          <a:chExt cx="0" cy="0"/>
        </a:xfrm>
      </p:grpSpPr>
      <p:sp>
        <p:nvSpPr>
          <p:cNvPr id="180" name="Google Shape;180;p2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panose="020F0502020204030204"/>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81" name="Google Shape;181;p28"/>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panose="020B0604020202020204"/>
              <a:buChar char="•"/>
              <a:defRPr sz="2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182" name="Google Shape;182;p2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183" name="Google Shape;183;p2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184" name="Google Shape;184;p2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ltLang="zh-CN"/>
              <a:t>‹#›</a:t>
            </a:fld>
            <a:endParaRPr lang="zh-CN"/>
          </a:p>
        </p:txBody>
      </p:sp>
    </p:spTree>
  </p:cSld>
  <p:clrMap bg1="lt1" tx1="dk1" bg2="dk2" tx2="lt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66"/>
        <p:cNvGrpSpPr/>
        <p:nvPr/>
      </p:nvGrpSpPr>
      <p:grpSpPr>
        <a:xfrm>
          <a:off x="0" y="0"/>
          <a:ext cx="0" cy="0"/>
          <a:chOff x="0" y="0"/>
          <a:chExt cx="0" cy="0"/>
        </a:xfrm>
      </p:grpSpPr>
      <p:sp>
        <p:nvSpPr>
          <p:cNvPr id="267" name="Google Shape;267;p4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panose="020F0502020204030204"/>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68" name="Google Shape;268;p42"/>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panose="020B0604020202020204"/>
              <a:buChar char="•"/>
              <a:defRPr sz="2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269" name="Google Shape;269;p4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a:solidFill>
                  <a:srgbClr val="888888"/>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270" name="Google Shape;270;p4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a:solidFill>
                  <a:srgbClr val="888888"/>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271" name="Google Shape;271;p4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rtl="0">
              <a:spcBef>
                <a:spcPts val="0"/>
              </a:spcBef>
              <a:buNone/>
              <a:defRPr sz="1200">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rtl="0">
              <a:spcBef>
                <a:spcPts val="0"/>
              </a:spcBef>
              <a:buNone/>
              <a:defRPr sz="1200">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rtl="0">
              <a:spcBef>
                <a:spcPts val="0"/>
              </a:spcBef>
              <a:buNone/>
              <a:defRPr sz="1200">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rtl="0">
              <a:spcBef>
                <a:spcPts val="0"/>
              </a:spcBef>
              <a:buNone/>
              <a:defRPr sz="1200">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rtl="0">
              <a:spcBef>
                <a:spcPts val="0"/>
              </a:spcBef>
              <a:buNone/>
              <a:defRPr sz="1200">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rtl="0">
              <a:spcBef>
                <a:spcPts val="0"/>
              </a:spcBef>
              <a:buNone/>
              <a:defRPr sz="1200">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rtl="0">
              <a:spcBef>
                <a:spcPts val="0"/>
              </a:spcBef>
              <a:buNone/>
              <a:defRPr sz="1200">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rtl="0">
              <a:spcBef>
                <a:spcPts val="0"/>
              </a:spcBef>
              <a:buNone/>
              <a:defRPr sz="1200">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ltLang="zh-CN"/>
              <a:t>‹#›</a:t>
            </a:fld>
            <a:endParaRPr lang="zh-CN"/>
          </a:p>
        </p:txBody>
      </p:sp>
    </p:spTree>
  </p:cSld>
  <p:clrMap bg1="lt1" tx1="dk1" bg2="dk2" tx2="lt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 id="2147483689" r:id="rId1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3.jpe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3.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3.xml"/><Relationship Id="rId1" Type="http://schemas.openxmlformats.org/officeDocument/2006/relationships/slideLayout" Target="../slideLayouts/slideLayout15.xml"/><Relationship Id="rId5" Type="http://schemas.openxmlformats.org/officeDocument/2006/relationships/image" Target="../media/image33.png"/><Relationship Id="rId4" Type="http://schemas.openxmlformats.org/officeDocument/2006/relationships/image" Target="../media/image32.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hyperlink" Target="https://creativecommons.org/licenses/by-sa/3.0/" TargetMode="External"/><Relationship Id="rId4" Type="http://schemas.openxmlformats.org/officeDocument/2006/relationships/hyperlink" Target="https://www.picpedia.org/highway-signs/q/questions.html"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57" name="Google Shape;357;p56"/>
          <p:cNvSpPr txBox="1"/>
          <p:nvPr/>
        </p:nvSpPr>
        <p:spPr>
          <a:xfrm>
            <a:off x="-209050" y="2043175"/>
            <a:ext cx="5919000" cy="16623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zh-CN" sz="3400" b="1">
                <a:solidFill>
                  <a:schemeClr val="dk1"/>
                </a:solidFill>
              </a:rPr>
              <a:t>Automated Radiology Report Generation using Vision-Language Models</a:t>
            </a:r>
            <a:endParaRPr sz="3400" b="1"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358" name="Google Shape;358;p56"/>
          <p:cNvSpPr txBox="1"/>
          <p:nvPr/>
        </p:nvSpPr>
        <p:spPr>
          <a:xfrm>
            <a:off x="5553825" y="3835226"/>
            <a:ext cx="6638100" cy="28629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zh-CN" sz="4000">
                <a:solidFill>
                  <a:schemeClr val="dk1"/>
                </a:solidFill>
              </a:rPr>
              <a:t>FULL MARKS</a:t>
            </a:r>
            <a:endParaRPr sz="4000" b="0"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0" marR="0" lvl="0" indent="0" algn="ctr" rtl="0">
              <a:spcBef>
                <a:spcPts val="0"/>
              </a:spcBef>
              <a:spcAft>
                <a:spcPts val="0"/>
              </a:spcAft>
              <a:buNone/>
            </a:pPr>
            <a:r>
              <a:rPr lang="zh-CN" sz="2800">
                <a:solidFill>
                  <a:schemeClr val="dk1"/>
                </a:solidFill>
              </a:rPr>
              <a:t>Yuting Fang</a:t>
            </a:r>
            <a:r>
              <a:rPr lang="zh-CN" sz="2800" b="0" i="0" u="none" strike="noStrike" cap="none">
                <a:solidFill>
                  <a:schemeClr val="dk1"/>
                </a:solidFill>
                <a:latin typeface="Arial" panose="020B0604020202020204"/>
                <a:ea typeface="Arial" panose="020B0604020202020204"/>
                <a:cs typeface="Arial" panose="020B0604020202020204"/>
                <a:sym typeface="Arial" panose="020B0604020202020204"/>
              </a:rPr>
              <a:t> (z</a:t>
            </a:r>
            <a:r>
              <a:rPr lang="zh-CN" sz="2800">
                <a:solidFill>
                  <a:schemeClr val="dk1"/>
                </a:solidFill>
              </a:rPr>
              <a:t>5518340</a:t>
            </a:r>
            <a:r>
              <a:rPr lang="zh-CN" sz="2800" b="0" i="0" u="none" strike="noStrike" cap="none">
                <a:solidFill>
                  <a:schemeClr val="dk1"/>
                </a:solidFill>
                <a:latin typeface="Arial" panose="020B0604020202020204"/>
                <a:ea typeface="Arial" panose="020B0604020202020204"/>
                <a:cs typeface="Arial" panose="020B0604020202020204"/>
                <a:sym typeface="Arial" panose="020B0604020202020204"/>
              </a:rPr>
              <a:t>)</a:t>
            </a:r>
          </a:p>
          <a:p>
            <a:pPr marL="0" marR="0" lvl="0" indent="0" algn="ctr" rtl="0">
              <a:spcBef>
                <a:spcPts val="0"/>
              </a:spcBef>
              <a:spcAft>
                <a:spcPts val="0"/>
              </a:spcAft>
              <a:buNone/>
            </a:pPr>
            <a:r>
              <a:rPr lang="zh-CN" sz="2800">
                <a:solidFill>
                  <a:schemeClr val="dk1"/>
                </a:solidFill>
              </a:rPr>
              <a:t>Zhiwei</a:t>
            </a:r>
            <a:r>
              <a:rPr lang="zh-CN" sz="2800" b="0" i="0" u="none" strike="noStrike" cap="none">
                <a:solidFill>
                  <a:schemeClr val="dk1"/>
                </a:solidFill>
                <a:latin typeface="Arial" panose="020B0604020202020204"/>
                <a:ea typeface="Arial" panose="020B0604020202020204"/>
                <a:cs typeface="Arial" panose="020B0604020202020204"/>
                <a:sym typeface="Arial" panose="020B0604020202020204"/>
              </a:rPr>
              <a:t> </a:t>
            </a:r>
            <a:r>
              <a:rPr lang="zh-CN" sz="2800">
                <a:solidFill>
                  <a:schemeClr val="dk1"/>
                </a:solidFill>
              </a:rPr>
              <a:t>Guo</a:t>
            </a:r>
            <a:r>
              <a:rPr lang="zh-CN" sz="2800" b="0" i="0" u="none" strike="noStrike" cap="none">
                <a:solidFill>
                  <a:schemeClr val="dk1"/>
                </a:solidFill>
                <a:latin typeface="Arial" panose="020B0604020202020204"/>
                <a:ea typeface="Arial" panose="020B0604020202020204"/>
                <a:cs typeface="Arial" panose="020B0604020202020204"/>
                <a:sym typeface="Arial" panose="020B0604020202020204"/>
              </a:rPr>
              <a:t> (z</a:t>
            </a:r>
            <a:r>
              <a:rPr lang="zh-CN" sz="2800">
                <a:solidFill>
                  <a:schemeClr val="dk1"/>
                </a:solidFill>
              </a:rPr>
              <a:t>5550962</a:t>
            </a:r>
            <a:r>
              <a:rPr lang="zh-CN" sz="2800" b="0" i="0" u="none" strike="noStrike" cap="none">
                <a:solidFill>
                  <a:schemeClr val="dk1"/>
                </a:solidFill>
                <a:latin typeface="Arial" panose="020B0604020202020204"/>
                <a:ea typeface="Arial" panose="020B0604020202020204"/>
                <a:cs typeface="Arial" panose="020B0604020202020204"/>
                <a:sym typeface="Arial" panose="020B0604020202020204"/>
              </a:rPr>
              <a:t>)</a:t>
            </a:r>
          </a:p>
          <a:p>
            <a:pPr marL="0" marR="0" lvl="0" indent="0" algn="ctr" rtl="0">
              <a:spcBef>
                <a:spcPts val="0"/>
              </a:spcBef>
              <a:spcAft>
                <a:spcPts val="0"/>
              </a:spcAft>
              <a:buNone/>
            </a:pPr>
            <a:r>
              <a:rPr lang="zh-CN" sz="2800">
                <a:solidFill>
                  <a:schemeClr val="dk1"/>
                </a:solidFill>
              </a:rPr>
              <a:t>Peidong Liang</a:t>
            </a:r>
            <a:r>
              <a:rPr lang="zh-CN" sz="2800" b="0" i="0" u="none" strike="noStrike" cap="none">
                <a:solidFill>
                  <a:schemeClr val="dk1"/>
                </a:solidFill>
                <a:latin typeface="Arial" panose="020B0604020202020204"/>
                <a:ea typeface="Arial" panose="020B0604020202020204"/>
                <a:cs typeface="Arial" panose="020B0604020202020204"/>
                <a:sym typeface="Arial" panose="020B0604020202020204"/>
              </a:rPr>
              <a:t>(z</a:t>
            </a:r>
            <a:r>
              <a:rPr lang="zh-CN" sz="2800">
                <a:solidFill>
                  <a:schemeClr val="dk1"/>
                </a:solidFill>
              </a:rPr>
              <a:t>5603156</a:t>
            </a:r>
            <a:r>
              <a:rPr lang="zh-CN" sz="2800" b="0" i="0" u="none" strike="noStrike" cap="none">
                <a:solidFill>
                  <a:schemeClr val="dk1"/>
                </a:solidFill>
                <a:latin typeface="Arial" panose="020B0604020202020204"/>
                <a:ea typeface="Arial" panose="020B0604020202020204"/>
                <a:cs typeface="Arial" panose="020B0604020202020204"/>
                <a:sym typeface="Arial" panose="020B0604020202020204"/>
              </a:rPr>
              <a:t>)</a:t>
            </a:r>
          </a:p>
          <a:p>
            <a:pPr marL="0" marR="0" lvl="0" indent="0" algn="ctr" rtl="0">
              <a:spcBef>
                <a:spcPts val="0"/>
              </a:spcBef>
              <a:spcAft>
                <a:spcPts val="0"/>
              </a:spcAft>
              <a:buNone/>
            </a:pPr>
            <a:r>
              <a:rPr lang="zh-CN" sz="2800">
                <a:solidFill>
                  <a:schemeClr val="dk1"/>
                </a:solidFill>
              </a:rPr>
              <a:t>Lingxiao Jiang</a:t>
            </a:r>
            <a:r>
              <a:rPr lang="zh-CN" sz="2800" b="0" i="0" u="none" strike="noStrike" cap="none">
                <a:solidFill>
                  <a:schemeClr val="dk1"/>
                </a:solidFill>
                <a:latin typeface="Arial" panose="020B0604020202020204"/>
                <a:ea typeface="Arial" panose="020B0604020202020204"/>
                <a:cs typeface="Arial" panose="020B0604020202020204"/>
                <a:sym typeface="Arial" panose="020B0604020202020204"/>
              </a:rPr>
              <a:t>(z</a:t>
            </a:r>
            <a:r>
              <a:rPr lang="zh-CN" sz="2800">
                <a:solidFill>
                  <a:schemeClr val="dk1"/>
                </a:solidFill>
              </a:rPr>
              <a:t>5562632</a:t>
            </a:r>
            <a:r>
              <a:rPr lang="zh-CN" sz="2800" b="0" i="0" u="none" strike="noStrike" cap="none">
                <a:solidFill>
                  <a:schemeClr val="dk1"/>
                </a:solidFill>
                <a:latin typeface="Arial" panose="020B0604020202020204"/>
                <a:ea typeface="Arial" panose="020B0604020202020204"/>
                <a:cs typeface="Arial" panose="020B0604020202020204"/>
                <a:sym typeface="Arial" panose="020B0604020202020204"/>
              </a:rPr>
              <a:t>)</a:t>
            </a:r>
          </a:p>
          <a:p>
            <a:pPr marL="0" marR="0" lvl="0" indent="0" algn="ctr" rtl="0">
              <a:spcBef>
                <a:spcPts val="0"/>
              </a:spcBef>
              <a:spcAft>
                <a:spcPts val="0"/>
              </a:spcAft>
              <a:buNone/>
            </a:pPr>
            <a:r>
              <a:rPr lang="zh-CN" sz="2800">
                <a:solidFill>
                  <a:schemeClr val="dk1"/>
                </a:solidFill>
              </a:rPr>
              <a:t>Jiabei Wu</a:t>
            </a:r>
            <a:r>
              <a:rPr lang="zh-CN" sz="2800" b="0" i="0" u="none" strike="noStrike" cap="none">
                <a:solidFill>
                  <a:schemeClr val="dk1"/>
                </a:solidFill>
                <a:latin typeface="Arial" panose="020B0604020202020204"/>
                <a:ea typeface="Arial" panose="020B0604020202020204"/>
                <a:cs typeface="Arial" panose="020B0604020202020204"/>
                <a:sym typeface="Arial" panose="020B0604020202020204"/>
              </a:rPr>
              <a:t> (z</a:t>
            </a:r>
            <a:r>
              <a:rPr lang="zh-CN" sz="2800">
                <a:solidFill>
                  <a:schemeClr val="dk1"/>
                </a:solidFill>
              </a:rPr>
              <a:t>5597215</a:t>
            </a:r>
            <a:r>
              <a:rPr lang="zh-CN" sz="2800" b="0" i="0" u="none" strike="noStrike" cap="none">
                <a:solidFill>
                  <a:schemeClr val="dk1"/>
                </a:solidFill>
                <a:latin typeface="Arial" panose="020B0604020202020204"/>
                <a:ea typeface="Arial" panose="020B0604020202020204"/>
                <a:cs typeface="Arial" panose="020B0604020202020204"/>
                <a:sym typeface="Arial" panose="020B0604020202020204"/>
              </a:rPr>
              <a:t>)</a:t>
            </a:r>
          </a:p>
        </p:txBody>
      </p:sp>
      <p:pic>
        <p:nvPicPr>
          <p:cNvPr id="359" name="Google Shape;359;p56"/>
          <p:cNvPicPr preferRelativeResize="0"/>
          <p:nvPr/>
        </p:nvPicPr>
        <p:blipFill>
          <a:blip r:embed="rId3">
            <a:alphaModFix amt="74000"/>
          </a:blip>
          <a:stretch>
            <a:fillRect/>
          </a:stretch>
        </p:blipFill>
        <p:spPr>
          <a:xfrm>
            <a:off x="5553900" y="0"/>
            <a:ext cx="6638099" cy="3871775"/>
          </a:xfrm>
          <a:prstGeom prst="rect">
            <a:avLst/>
          </a:prstGeom>
          <a:noFill/>
          <a:ln>
            <a:noFill/>
          </a:ln>
          <a:effectLst>
            <a:outerShdw algn="bl" rotWithShape="0">
              <a:srgbClr val="000000">
                <a:alpha val="50000"/>
              </a:srgbClr>
            </a:outerShdw>
          </a:effec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59"/>
        <p:cNvGrpSpPr/>
        <p:nvPr/>
      </p:nvGrpSpPr>
      <p:grpSpPr>
        <a:xfrm>
          <a:off x="0" y="0"/>
          <a:ext cx="0" cy="0"/>
          <a:chOff x="0" y="0"/>
          <a:chExt cx="0" cy="0"/>
        </a:xfrm>
      </p:grpSpPr>
      <p:sp>
        <p:nvSpPr>
          <p:cNvPr id="460" name="Google Shape;460;p65"/>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panose="020B0604020202020204"/>
              <a:buNone/>
            </a:pPr>
            <a:fld id="{00000000-1234-1234-1234-123412341234}" type="slidenum">
              <a:rPr lang="en-US" altLang="zh-CN"/>
              <a:t>10</a:t>
            </a:fld>
            <a:endParaRPr lang="en-US" altLang="zh-CN"/>
          </a:p>
        </p:txBody>
      </p:sp>
      <p:sp>
        <p:nvSpPr>
          <p:cNvPr id="461" name="Google Shape;461;p65"/>
          <p:cNvSpPr txBox="1">
            <a:spLocks noGrp="1"/>
          </p:cNvSpPr>
          <p:nvPr>
            <p:ph type="title"/>
          </p:nvPr>
        </p:nvSpPr>
        <p:spPr>
          <a:xfrm>
            <a:off x="231648" y="136525"/>
            <a:ext cx="11631300" cy="8388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Arial" panose="020B0604020202020204"/>
              <a:buNone/>
            </a:pPr>
            <a:r>
              <a:rPr lang="zh-CN"/>
              <a:t>Data Analysis</a:t>
            </a:r>
          </a:p>
        </p:txBody>
      </p:sp>
      <p:sp>
        <p:nvSpPr>
          <p:cNvPr id="462" name="Google Shape;462;p65"/>
          <p:cNvSpPr txBox="1"/>
          <p:nvPr/>
        </p:nvSpPr>
        <p:spPr>
          <a:xfrm>
            <a:off x="329100" y="810704"/>
            <a:ext cx="110247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CN" sz="2800">
                <a:solidFill>
                  <a:schemeClr val="dk1"/>
                </a:solidFill>
                <a:latin typeface="Calibri" panose="020F0502020204030204"/>
                <a:ea typeface="Calibri" panose="020F0502020204030204"/>
                <a:cs typeface="Calibri" panose="020F0502020204030204"/>
                <a:sym typeface="Calibri" panose="020F0502020204030204"/>
              </a:rPr>
              <a:t>Find abnormal images</a:t>
            </a:r>
            <a:endParaRPr sz="2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463" name="Google Shape;463;p65"/>
          <p:cNvSpPr txBox="1"/>
          <p:nvPr/>
        </p:nvSpPr>
        <p:spPr>
          <a:xfrm>
            <a:off x="119743" y="6225545"/>
            <a:ext cx="7326000" cy="2664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zh-CN" sz="1100">
                <a:solidFill>
                  <a:schemeClr val="dk1"/>
                </a:solidFill>
                <a:latin typeface="Arial" panose="020B0604020202020204"/>
                <a:ea typeface="Arial" panose="020B0604020202020204"/>
                <a:cs typeface="Arial" panose="020B0604020202020204"/>
                <a:sym typeface="Arial" panose="020B0604020202020204"/>
              </a:rPr>
              <a:t>Presenter: </a:t>
            </a:r>
            <a:r>
              <a:rPr lang="zh-CN" sz="1100">
                <a:solidFill>
                  <a:schemeClr val="dk1"/>
                </a:solidFill>
              </a:rPr>
              <a:t>Lingxiao Jiang</a:t>
            </a:r>
            <a:r>
              <a:rPr lang="zh-CN" sz="1100">
                <a:solidFill>
                  <a:schemeClr val="dk1"/>
                </a:solidFill>
                <a:latin typeface="Arial" panose="020B0604020202020204"/>
                <a:ea typeface="Arial" panose="020B0604020202020204"/>
                <a:cs typeface="Arial" panose="020B0604020202020204"/>
                <a:sym typeface="Arial" panose="020B0604020202020204"/>
              </a:rPr>
              <a:t> (z</a:t>
            </a:r>
            <a:r>
              <a:rPr lang="zh-CN" sz="1100">
                <a:solidFill>
                  <a:schemeClr val="dk1"/>
                </a:solidFill>
              </a:rPr>
              <a:t>5562632</a:t>
            </a:r>
            <a:r>
              <a:rPr lang="zh-CN" sz="1100">
                <a:solidFill>
                  <a:schemeClr val="dk1"/>
                </a:solidFill>
                <a:latin typeface="Arial" panose="020B0604020202020204"/>
                <a:ea typeface="Arial" panose="020B0604020202020204"/>
                <a:cs typeface="Arial" panose="020B0604020202020204"/>
                <a:sym typeface="Arial" panose="020B0604020202020204"/>
              </a:rPr>
              <a:t>)</a:t>
            </a:r>
          </a:p>
        </p:txBody>
      </p:sp>
      <p:pic>
        <p:nvPicPr>
          <p:cNvPr id="464" name="Google Shape;464;p65"/>
          <p:cNvPicPr preferRelativeResize="0"/>
          <p:nvPr/>
        </p:nvPicPr>
        <p:blipFill>
          <a:blip r:embed="rId3"/>
          <a:stretch>
            <a:fillRect/>
          </a:stretch>
        </p:blipFill>
        <p:spPr>
          <a:xfrm>
            <a:off x="4553025" y="1418616"/>
            <a:ext cx="7638963" cy="4494442"/>
          </a:xfrm>
          <a:prstGeom prst="rect">
            <a:avLst/>
          </a:prstGeom>
          <a:noFill/>
          <a:ln>
            <a:noFill/>
          </a:ln>
        </p:spPr>
      </p:pic>
      <p:pic>
        <p:nvPicPr>
          <p:cNvPr id="465" name="Google Shape;465;p65"/>
          <p:cNvPicPr preferRelativeResize="0"/>
          <p:nvPr/>
        </p:nvPicPr>
        <p:blipFill>
          <a:blip r:embed="rId4"/>
          <a:stretch>
            <a:fillRect/>
          </a:stretch>
        </p:blipFill>
        <p:spPr>
          <a:xfrm>
            <a:off x="231650" y="1426300"/>
            <a:ext cx="1845925" cy="2178501"/>
          </a:xfrm>
          <a:prstGeom prst="rect">
            <a:avLst/>
          </a:prstGeom>
          <a:noFill/>
          <a:ln>
            <a:noFill/>
          </a:ln>
        </p:spPr>
      </p:pic>
      <p:sp>
        <p:nvSpPr>
          <p:cNvPr id="466" name="Google Shape;466;p65"/>
          <p:cNvSpPr txBox="1"/>
          <p:nvPr/>
        </p:nvSpPr>
        <p:spPr>
          <a:xfrm>
            <a:off x="2027950" y="3093225"/>
            <a:ext cx="9900" cy="49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800">
              <a:solidFill>
                <a:schemeClr val="dk1"/>
              </a:solidFill>
              <a:latin typeface="Calibri" panose="020F0502020204030204"/>
              <a:ea typeface="Calibri" panose="020F0502020204030204"/>
              <a:cs typeface="Calibri" panose="020F0502020204030204"/>
              <a:sym typeface="Calibri" panose="020F0502020204030204"/>
            </a:endParaRPr>
          </a:p>
        </p:txBody>
      </p:sp>
      <p:pic>
        <p:nvPicPr>
          <p:cNvPr id="467" name="Google Shape;467;p65"/>
          <p:cNvPicPr preferRelativeResize="0"/>
          <p:nvPr/>
        </p:nvPicPr>
        <p:blipFill>
          <a:blip r:embed="rId5"/>
          <a:stretch>
            <a:fillRect/>
          </a:stretch>
        </p:blipFill>
        <p:spPr>
          <a:xfrm>
            <a:off x="2238575" y="3604800"/>
            <a:ext cx="2153450" cy="2315925"/>
          </a:xfrm>
          <a:prstGeom prst="rect">
            <a:avLst/>
          </a:prstGeom>
          <a:noFill/>
          <a:ln>
            <a:noFill/>
          </a:ln>
        </p:spPr>
      </p:pic>
      <p:sp>
        <p:nvSpPr>
          <p:cNvPr id="468" name="Google Shape;468;p65"/>
          <p:cNvSpPr txBox="1"/>
          <p:nvPr/>
        </p:nvSpPr>
        <p:spPr>
          <a:xfrm>
            <a:off x="2359050" y="1525100"/>
            <a:ext cx="1912500" cy="1854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CN" sz="1700">
                <a:solidFill>
                  <a:schemeClr val="dk1"/>
                </a:solidFill>
                <a:latin typeface="Calibri" panose="020F0502020204030204"/>
                <a:ea typeface="Calibri" panose="020F0502020204030204"/>
                <a:cs typeface="Calibri" panose="020F0502020204030204"/>
                <a:sym typeface="Calibri" panose="020F0502020204030204"/>
              </a:rPr>
              <a:t>Ghosting / Artifacts</a:t>
            </a:r>
            <a:endParaRPr sz="1700">
              <a:solidFill>
                <a:schemeClr val="dk1"/>
              </a:solidFill>
              <a:latin typeface="Calibri" panose="020F0502020204030204"/>
              <a:ea typeface="Calibri" panose="020F0502020204030204"/>
              <a:cs typeface="Calibri" panose="020F0502020204030204"/>
              <a:sym typeface="Calibri" panose="020F0502020204030204"/>
            </a:endParaRPr>
          </a:p>
          <a:p>
            <a:pPr marL="0" lvl="0" indent="0" algn="l" rtl="0">
              <a:spcBef>
                <a:spcPts val="0"/>
              </a:spcBef>
              <a:spcAft>
                <a:spcPts val="0"/>
              </a:spcAft>
              <a:buNone/>
            </a:pPr>
            <a:endParaRPr>
              <a:solidFill>
                <a:schemeClr val="dk1"/>
              </a:solidFill>
              <a:latin typeface="Calibri" panose="020F0502020204030204"/>
              <a:ea typeface="Calibri" panose="020F0502020204030204"/>
              <a:cs typeface="Calibri" panose="020F0502020204030204"/>
              <a:sym typeface="Calibri" panose="020F0502020204030204"/>
            </a:endParaRPr>
          </a:p>
          <a:p>
            <a:pPr marL="0" lvl="0" indent="0" algn="l" rtl="0">
              <a:spcBef>
                <a:spcPts val="0"/>
              </a:spcBef>
              <a:spcAft>
                <a:spcPts val="0"/>
              </a:spcAft>
              <a:buNone/>
            </a:pPr>
            <a:r>
              <a:rPr lang="zh-CN">
                <a:solidFill>
                  <a:schemeClr val="dk1"/>
                </a:solidFill>
                <a:latin typeface="Calibri" panose="020F0502020204030204"/>
                <a:ea typeface="Calibri" panose="020F0502020204030204"/>
                <a:cs typeface="Calibri" panose="020F0502020204030204"/>
                <a:sym typeface="Calibri" panose="020F0502020204030204"/>
              </a:rPr>
              <a:t>Multiple catheter images were observed to overlap, possibly due to ghosting or device artifacts caused by movement.</a:t>
            </a:r>
            <a:endParaRPr>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469" name="Google Shape;469;p65"/>
          <p:cNvSpPr txBox="1"/>
          <p:nvPr/>
        </p:nvSpPr>
        <p:spPr>
          <a:xfrm>
            <a:off x="165075" y="3988175"/>
            <a:ext cx="1912500" cy="1854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CN" sz="1700">
                <a:solidFill>
                  <a:schemeClr val="dk1"/>
                </a:solidFill>
                <a:latin typeface="Calibri" panose="020F0502020204030204"/>
                <a:ea typeface="Calibri" panose="020F0502020204030204"/>
                <a:cs typeface="Calibri" panose="020F0502020204030204"/>
                <a:sym typeface="Calibri" panose="020F0502020204030204"/>
              </a:rPr>
              <a:t>Blurred Image</a:t>
            </a:r>
            <a:endParaRPr sz="1700">
              <a:solidFill>
                <a:schemeClr val="dk1"/>
              </a:solidFill>
              <a:latin typeface="Calibri" panose="020F0502020204030204"/>
              <a:ea typeface="Calibri" panose="020F0502020204030204"/>
              <a:cs typeface="Calibri" panose="020F0502020204030204"/>
              <a:sym typeface="Calibri" panose="020F0502020204030204"/>
            </a:endParaRPr>
          </a:p>
          <a:p>
            <a:pPr marL="0" lvl="0" indent="0" algn="l" rtl="0">
              <a:spcBef>
                <a:spcPts val="0"/>
              </a:spcBef>
              <a:spcAft>
                <a:spcPts val="0"/>
              </a:spcAft>
              <a:buNone/>
            </a:pPr>
            <a:endParaRPr>
              <a:solidFill>
                <a:schemeClr val="dk1"/>
              </a:solidFill>
              <a:latin typeface="Calibri" panose="020F0502020204030204"/>
              <a:ea typeface="Calibri" panose="020F0502020204030204"/>
              <a:cs typeface="Calibri" panose="020F0502020204030204"/>
              <a:sym typeface="Calibri" panose="020F0502020204030204"/>
            </a:endParaRPr>
          </a:p>
          <a:p>
            <a:pPr marL="0" lvl="0" indent="0" algn="l" rtl="0">
              <a:spcBef>
                <a:spcPts val="0"/>
              </a:spcBef>
              <a:spcAft>
                <a:spcPts val="0"/>
              </a:spcAft>
              <a:buNone/>
            </a:pPr>
            <a:r>
              <a:rPr lang="zh-CN">
                <a:solidFill>
                  <a:schemeClr val="dk1"/>
                </a:solidFill>
                <a:latin typeface="Calibri" panose="020F0502020204030204"/>
                <a:ea typeface="Calibri" panose="020F0502020204030204"/>
                <a:cs typeface="Calibri" panose="020F0502020204030204"/>
                <a:sym typeface="Calibri" panose="020F0502020204030204"/>
              </a:rPr>
              <a:t>The image has blurred edges, unclear structures, no clear boundaries, and lacks details</a:t>
            </a:r>
            <a:endParaRPr>
              <a:solidFill>
                <a:schemeClr val="dk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73"/>
        <p:cNvGrpSpPr/>
        <p:nvPr/>
      </p:nvGrpSpPr>
      <p:grpSpPr>
        <a:xfrm>
          <a:off x="0" y="0"/>
          <a:ext cx="0" cy="0"/>
          <a:chOff x="0" y="0"/>
          <a:chExt cx="0" cy="0"/>
        </a:xfrm>
      </p:grpSpPr>
      <p:sp>
        <p:nvSpPr>
          <p:cNvPr id="474" name="Google Shape;474;p66"/>
          <p:cNvSpPr txBox="1">
            <a:spLocks noGrp="1"/>
          </p:cNvSpPr>
          <p:nvPr>
            <p:ph type="title"/>
          </p:nvPr>
        </p:nvSpPr>
        <p:spPr>
          <a:xfrm>
            <a:off x="231648" y="136525"/>
            <a:ext cx="11631168" cy="838835"/>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Arial" panose="020B0604020202020204"/>
              <a:buNone/>
            </a:pPr>
            <a:r>
              <a:rPr lang="zh-CN"/>
              <a:t>Data Processing</a:t>
            </a:r>
          </a:p>
        </p:txBody>
      </p:sp>
      <p:sp>
        <p:nvSpPr>
          <p:cNvPr id="475" name="Google Shape;475;p66"/>
          <p:cNvSpPr txBox="1">
            <a:spLocks noGrp="1"/>
          </p:cNvSpPr>
          <p:nvPr>
            <p:ph type="body" idx="1"/>
          </p:nvPr>
        </p:nvSpPr>
        <p:spPr>
          <a:xfrm>
            <a:off x="231648" y="975360"/>
            <a:ext cx="11631168" cy="5035296"/>
          </a:xfrm>
          <a:prstGeom prst="rect">
            <a:avLst/>
          </a:prstGeom>
          <a:noFill/>
          <a:ln>
            <a:noFill/>
          </a:ln>
        </p:spPr>
        <p:txBody>
          <a:bodyPr spcFirstLastPara="1" wrap="square" lIns="91425" tIns="45700" rIns="91425" bIns="45700" anchor="t" anchorCtr="0">
            <a:normAutofit/>
          </a:bodyPr>
          <a:lstStyle/>
          <a:p>
            <a:pPr marL="228600" lvl="0" indent="-228600" algn="l" rtl="0">
              <a:lnSpc>
                <a:spcPct val="120000"/>
              </a:lnSpc>
              <a:spcBef>
                <a:spcPts val="0"/>
              </a:spcBef>
              <a:spcAft>
                <a:spcPts val="0"/>
              </a:spcAft>
              <a:buSzPts val="2800"/>
              <a:buFont typeface="Noto Sans Symbols"/>
              <a:buChar char="⮚"/>
            </a:pPr>
            <a:r>
              <a:rPr lang="zh-CN" sz="2300">
                <a:solidFill>
                  <a:srgbClr val="212529"/>
                </a:solidFill>
                <a:highlight>
                  <a:srgbClr val="FFFFFF"/>
                </a:highlight>
                <a:latin typeface="Roboto" panose="02000000000000000000"/>
                <a:ea typeface="Roboto" panose="02000000000000000000"/>
                <a:cs typeface="Roboto" panose="02000000000000000000"/>
                <a:sym typeface="Roboto" panose="02000000000000000000"/>
              </a:rPr>
              <a:t>MIMIC-CXR Database</a:t>
            </a:r>
            <a:endParaRPr sz="2300">
              <a:solidFill>
                <a:srgbClr val="212529"/>
              </a:solidFill>
              <a:highlight>
                <a:srgbClr val="FFFFFF"/>
              </a:highlight>
              <a:latin typeface="Roboto" panose="02000000000000000000"/>
              <a:ea typeface="Roboto" panose="02000000000000000000"/>
              <a:cs typeface="Roboto" panose="02000000000000000000"/>
              <a:sym typeface="Roboto" panose="02000000000000000000"/>
            </a:endParaRPr>
          </a:p>
          <a:p>
            <a:pPr marL="228600" lvl="0" indent="-196850" algn="l" rtl="0">
              <a:lnSpc>
                <a:spcPct val="120000"/>
              </a:lnSpc>
              <a:spcBef>
                <a:spcPts val="0"/>
              </a:spcBef>
              <a:spcAft>
                <a:spcPts val="0"/>
              </a:spcAft>
              <a:buClr>
                <a:srgbClr val="212529"/>
              </a:buClr>
              <a:buSzPts val="2300"/>
              <a:buFont typeface="Roboto" panose="02000000000000000000"/>
              <a:buChar char="⮚"/>
            </a:pPr>
            <a:r>
              <a:rPr lang="zh-CN" sz="2300">
                <a:solidFill>
                  <a:srgbClr val="212529"/>
                </a:solidFill>
                <a:highlight>
                  <a:srgbClr val="FFFFFF"/>
                </a:highlight>
                <a:latin typeface="Roboto" panose="02000000000000000000"/>
                <a:ea typeface="Roboto" panose="02000000000000000000"/>
                <a:cs typeface="Roboto" panose="02000000000000000000"/>
                <a:sym typeface="Roboto" panose="02000000000000000000"/>
              </a:rPr>
              <a:t>XML Files to CSV File</a:t>
            </a:r>
            <a:endParaRPr sz="2300">
              <a:solidFill>
                <a:srgbClr val="212529"/>
              </a:solidFill>
              <a:highlight>
                <a:srgbClr val="FFFFFF"/>
              </a:highlight>
              <a:latin typeface="Roboto" panose="02000000000000000000"/>
              <a:ea typeface="Roboto" panose="02000000000000000000"/>
              <a:cs typeface="Roboto" panose="02000000000000000000"/>
              <a:sym typeface="Roboto" panose="02000000000000000000"/>
            </a:endParaRPr>
          </a:p>
          <a:p>
            <a:pPr marL="228600" lvl="0" indent="0" algn="l" rtl="0">
              <a:lnSpc>
                <a:spcPct val="120000"/>
              </a:lnSpc>
              <a:spcBef>
                <a:spcPts val="600"/>
              </a:spcBef>
              <a:spcAft>
                <a:spcPts val="0"/>
              </a:spcAft>
              <a:buNone/>
            </a:pPr>
            <a:endParaRPr sz="2300">
              <a:solidFill>
                <a:srgbClr val="212529"/>
              </a:solidFill>
              <a:highlight>
                <a:srgbClr val="FFFFFF"/>
              </a:highlight>
              <a:latin typeface="Roboto" panose="02000000000000000000"/>
              <a:ea typeface="Roboto" panose="02000000000000000000"/>
              <a:cs typeface="Roboto" panose="02000000000000000000"/>
              <a:sym typeface="Roboto" panose="02000000000000000000"/>
            </a:endParaRPr>
          </a:p>
          <a:p>
            <a:pPr marL="0" lvl="0" indent="0" algn="l" rtl="0">
              <a:lnSpc>
                <a:spcPct val="120000"/>
              </a:lnSpc>
              <a:spcBef>
                <a:spcPts val="600"/>
              </a:spcBef>
              <a:spcAft>
                <a:spcPts val="0"/>
              </a:spcAft>
              <a:buNone/>
            </a:pPr>
            <a:endParaRPr sz="2300">
              <a:solidFill>
                <a:srgbClr val="212529"/>
              </a:solidFill>
              <a:highlight>
                <a:srgbClr val="FFFFFF"/>
              </a:highlight>
              <a:latin typeface="Roboto" panose="02000000000000000000"/>
              <a:ea typeface="Roboto" panose="02000000000000000000"/>
              <a:cs typeface="Roboto" panose="02000000000000000000"/>
              <a:sym typeface="Roboto" panose="02000000000000000000"/>
            </a:endParaRPr>
          </a:p>
          <a:p>
            <a:pPr marL="228600" lvl="0" indent="0" algn="l" rtl="0">
              <a:lnSpc>
                <a:spcPct val="120000"/>
              </a:lnSpc>
              <a:spcBef>
                <a:spcPts val="600"/>
              </a:spcBef>
              <a:spcAft>
                <a:spcPts val="0"/>
              </a:spcAft>
              <a:buNone/>
            </a:pPr>
            <a:endParaRPr sz="2300">
              <a:solidFill>
                <a:srgbClr val="212529"/>
              </a:solidFill>
              <a:highlight>
                <a:srgbClr val="FFFFFF"/>
              </a:highlight>
              <a:latin typeface="Roboto" panose="02000000000000000000"/>
              <a:ea typeface="Roboto" panose="02000000000000000000"/>
              <a:cs typeface="Roboto" panose="02000000000000000000"/>
              <a:sym typeface="Roboto" panose="02000000000000000000"/>
            </a:endParaRPr>
          </a:p>
          <a:p>
            <a:pPr marL="228600" lvl="0" indent="0" algn="l" rtl="0">
              <a:lnSpc>
                <a:spcPct val="90000"/>
              </a:lnSpc>
              <a:spcBef>
                <a:spcPts val="600"/>
              </a:spcBef>
              <a:spcAft>
                <a:spcPts val="0"/>
              </a:spcAft>
              <a:buNone/>
            </a:pPr>
            <a:endParaRPr sz="2300">
              <a:solidFill>
                <a:srgbClr val="212529"/>
              </a:solidFill>
              <a:highlight>
                <a:srgbClr val="FFFFFF"/>
              </a:highlight>
              <a:latin typeface="Roboto" panose="02000000000000000000"/>
              <a:ea typeface="Roboto" panose="02000000000000000000"/>
              <a:cs typeface="Roboto" panose="02000000000000000000"/>
              <a:sym typeface="Roboto" panose="02000000000000000000"/>
            </a:endParaRPr>
          </a:p>
        </p:txBody>
      </p:sp>
      <p:sp>
        <p:nvSpPr>
          <p:cNvPr id="476" name="Google Shape;476;p6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zh-CN"/>
              <a:t>11</a:t>
            </a:fld>
            <a:endParaRPr lang="en-US" altLang="zh-CN"/>
          </a:p>
        </p:txBody>
      </p:sp>
      <p:sp>
        <p:nvSpPr>
          <p:cNvPr id="477" name="Google Shape;477;p66"/>
          <p:cNvSpPr txBox="1"/>
          <p:nvPr/>
        </p:nvSpPr>
        <p:spPr>
          <a:xfrm>
            <a:off x="119743" y="6225545"/>
            <a:ext cx="7326086" cy="2616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zh-CN" sz="1100">
                <a:solidFill>
                  <a:schemeClr val="dk1"/>
                </a:solidFill>
                <a:latin typeface="Arial" panose="020B0604020202020204"/>
                <a:ea typeface="Arial" panose="020B0604020202020204"/>
                <a:cs typeface="Arial" panose="020B0604020202020204"/>
                <a:sym typeface="Arial" panose="020B0604020202020204"/>
              </a:rPr>
              <a:t>Presenter: </a:t>
            </a:r>
            <a:r>
              <a:rPr lang="zh-CN" sz="1100">
                <a:solidFill>
                  <a:schemeClr val="dk1"/>
                </a:solidFill>
              </a:rPr>
              <a:t>Lingxiao Jiang</a:t>
            </a:r>
            <a:r>
              <a:rPr lang="zh-CN" sz="1100">
                <a:solidFill>
                  <a:schemeClr val="dk1"/>
                </a:solidFill>
                <a:latin typeface="Arial" panose="020B0604020202020204"/>
                <a:ea typeface="Arial" panose="020B0604020202020204"/>
                <a:cs typeface="Arial" panose="020B0604020202020204"/>
                <a:sym typeface="Arial" panose="020B0604020202020204"/>
              </a:rPr>
              <a:t> (z</a:t>
            </a:r>
            <a:r>
              <a:rPr lang="zh-CN" sz="1100">
                <a:solidFill>
                  <a:schemeClr val="dk1"/>
                </a:solidFill>
              </a:rPr>
              <a:t>5562632</a:t>
            </a:r>
            <a:r>
              <a:rPr lang="zh-CN" sz="1100">
                <a:solidFill>
                  <a:schemeClr val="dk1"/>
                </a:solidFill>
                <a:latin typeface="Arial" panose="020B0604020202020204"/>
                <a:ea typeface="Arial" panose="020B0604020202020204"/>
                <a:cs typeface="Arial" panose="020B0604020202020204"/>
                <a:sym typeface="Arial" panose="020B0604020202020204"/>
              </a:rPr>
              <a:t>)</a:t>
            </a:r>
          </a:p>
        </p:txBody>
      </p:sp>
      <p:sp>
        <p:nvSpPr>
          <p:cNvPr id="478" name="Google Shape;478;p66"/>
          <p:cNvSpPr txBox="1"/>
          <p:nvPr/>
        </p:nvSpPr>
        <p:spPr>
          <a:xfrm>
            <a:off x="231650" y="2130500"/>
            <a:ext cx="4128600" cy="645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CN" sz="1800">
                <a:solidFill>
                  <a:schemeClr val="dk1"/>
                </a:solidFill>
                <a:latin typeface="Calibri" panose="020F0502020204030204"/>
                <a:ea typeface="Calibri" panose="020F0502020204030204"/>
                <a:cs typeface="Calibri" panose="020F0502020204030204"/>
                <a:sym typeface="Calibri" panose="020F0502020204030204"/>
              </a:rPr>
              <a:t>XML file: Contains report content (such as &lt;FINDINGS&gt; and &lt;impression&gt; tags)</a:t>
            </a: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479" name="Google Shape;479;p66"/>
          <p:cNvSpPr txBox="1"/>
          <p:nvPr/>
        </p:nvSpPr>
        <p:spPr>
          <a:xfrm>
            <a:off x="5667400" y="2130500"/>
            <a:ext cx="3201300" cy="645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CN" sz="1800">
                <a:solidFill>
                  <a:schemeClr val="dk1"/>
                </a:solidFill>
                <a:latin typeface="Calibri" panose="020F0502020204030204"/>
                <a:ea typeface="Calibri" panose="020F0502020204030204"/>
                <a:cs typeface="Calibri" panose="020F0502020204030204"/>
                <a:sym typeface="Calibri" panose="020F0502020204030204"/>
              </a:rPr>
              <a:t>Image  file:       CXR4_IM-2050-1001.jpg</a:t>
            </a: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pic>
        <p:nvPicPr>
          <p:cNvPr id="480" name="Google Shape;480;p66"/>
          <p:cNvPicPr preferRelativeResize="0"/>
          <p:nvPr/>
        </p:nvPicPr>
        <p:blipFill>
          <a:blip r:embed="rId3"/>
          <a:stretch>
            <a:fillRect/>
          </a:stretch>
        </p:blipFill>
        <p:spPr>
          <a:xfrm>
            <a:off x="9550574" y="1585450"/>
            <a:ext cx="1706926" cy="2081099"/>
          </a:xfrm>
          <a:prstGeom prst="rect">
            <a:avLst/>
          </a:prstGeom>
          <a:noFill/>
          <a:ln>
            <a:noFill/>
          </a:ln>
        </p:spPr>
      </p:pic>
      <p:pic>
        <p:nvPicPr>
          <p:cNvPr id="481" name="Google Shape;481;p66"/>
          <p:cNvPicPr preferRelativeResize="0"/>
          <p:nvPr/>
        </p:nvPicPr>
        <p:blipFill>
          <a:blip r:embed="rId4"/>
          <a:stretch>
            <a:fillRect/>
          </a:stretch>
        </p:blipFill>
        <p:spPr>
          <a:xfrm>
            <a:off x="9550576" y="3666554"/>
            <a:ext cx="1706924" cy="2079697"/>
          </a:xfrm>
          <a:prstGeom prst="rect">
            <a:avLst/>
          </a:prstGeom>
          <a:noFill/>
          <a:ln>
            <a:noFill/>
          </a:ln>
        </p:spPr>
      </p:pic>
      <p:sp>
        <p:nvSpPr>
          <p:cNvPr id="482" name="Google Shape;482;p66"/>
          <p:cNvSpPr/>
          <p:nvPr/>
        </p:nvSpPr>
        <p:spPr>
          <a:xfrm rot="-5400000" flipH="1">
            <a:off x="4572825" y="2452400"/>
            <a:ext cx="643800" cy="645000"/>
          </a:xfrm>
          <a:prstGeom prst="striped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panose="020F0502020204030204"/>
              <a:ea typeface="Calibri" panose="020F0502020204030204"/>
              <a:cs typeface="Calibri" panose="020F0502020204030204"/>
              <a:sym typeface="Calibri" panose="020F0502020204030204"/>
            </a:endParaRPr>
          </a:p>
        </p:txBody>
      </p:sp>
      <p:sp>
        <p:nvSpPr>
          <p:cNvPr id="483" name="Google Shape;483;p66"/>
          <p:cNvSpPr txBox="1"/>
          <p:nvPr/>
        </p:nvSpPr>
        <p:spPr>
          <a:xfrm>
            <a:off x="4502800" y="2127250"/>
            <a:ext cx="1164600" cy="26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CN" b="1">
                <a:solidFill>
                  <a:schemeClr val="dk1"/>
                </a:solidFill>
                <a:latin typeface="Calibri" panose="020F0502020204030204"/>
                <a:ea typeface="Calibri" panose="020F0502020204030204"/>
                <a:cs typeface="Calibri" panose="020F0502020204030204"/>
                <a:sym typeface="Calibri" panose="020F0502020204030204"/>
              </a:rPr>
              <a:t>Raw data</a:t>
            </a:r>
            <a:endParaRPr b="1">
              <a:solidFill>
                <a:schemeClr val="dk1"/>
              </a:solidFill>
              <a:latin typeface="Calibri" panose="020F0502020204030204"/>
              <a:ea typeface="Calibri" panose="020F0502020204030204"/>
              <a:cs typeface="Calibri" panose="020F0502020204030204"/>
              <a:sym typeface="Calibri" panose="020F0502020204030204"/>
            </a:endParaRPr>
          </a:p>
        </p:txBody>
      </p:sp>
      <p:pic>
        <p:nvPicPr>
          <p:cNvPr id="484" name="Google Shape;484;p66"/>
          <p:cNvPicPr preferRelativeResize="0"/>
          <p:nvPr/>
        </p:nvPicPr>
        <p:blipFill>
          <a:blip r:embed="rId5"/>
          <a:stretch>
            <a:fillRect/>
          </a:stretch>
        </p:blipFill>
        <p:spPr>
          <a:xfrm>
            <a:off x="340750" y="3096800"/>
            <a:ext cx="8942199" cy="29138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sp>
        <p:nvSpPr>
          <p:cNvPr id="490" name="Google Shape;490;p67"/>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panose="020B0604020202020204"/>
              <a:buNone/>
            </a:pPr>
            <a:fld id="{00000000-1234-1234-1234-123412341234}" type="slidenum">
              <a:rPr lang="en-US" altLang="zh-CN"/>
              <a:t>12</a:t>
            </a:fld>
            <a:endParaRPr lang="en-US" altLang="zh-CN"/>
          </a:p>
        </p:txBody>
      </p:sp>
      <p:sp>
        <p:nvSpPr>
          <p:cNvPr id="491" name="Google Shape;491;p67"/>
          <p:cNvSpPr txBox="1">
            <a:spLocks noGrp="1"/>
          </p:cNvSpPr>
          <p:nvPr>
            <p:ph type="title"/>
          </p:nvPr>
        </p:nvSpPr>
        <p:spPr>
          <a:xfrm>
            <a:off x="231648" y="136525"/>
            <a:ext cx="11631300" cy="8388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Arial" panose="020B0604020202020204"/>
              <a:buNone/>
            </a:pPr>
            <a:r>
              <a:rPr lang="zh-CN"/>
              <a:t>Data Processing</a:t>
            </a:r>
          </a:p>
        </p:txBody>
      </p:sp>
      <p:sp>
        <p:nvSpPr>
          <p:cNvPr id="492" name="Google Shape;492;p67"/>
          <p:cNvSpPr txBox="1"/>
          <p:nvPr/>
        </p:nvSpPr>
        <p:spPr>
          <a:xfrm>
            <a:off x="382700" y="5223974"/>
            <a:ext cx="11329200" cy="1010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sz="1700" b="1">
                <a:solidFill>
                  <a:schemeClr val="dk1"/>
                </a:solidFill>
                <a:latin typeface="Calibri" panose="020F0502020204030204"/>
                <a:ea typeface="Calibri" panose="020F0502020204030204"/>
                <a:cs typeface="Calibri" panose="020F0502020204030204"/>
                <a:sym typeface="Calibri" panose="020F0502020204030204"/>
              </a:rPr>
              <a:t>Conclusion</a:t>
            </a:r>
            <a:r>
              <a:rPr lang="zh-CN" sz="1700">
                <a:solidFill>
                  <a:schemeClr val="dk1"/>
                </a:solidFill>
                <a:latin typeface="Calibri" panose="020F0502020204030204"/>
                <a:ea typeface="Calibri" panose="020F0502020204030204"/>
                <a:cs typeface="Calibri" panose="020F0502020204030204"/>
                <a:sym typeface="Calibri" panose="020F0502020204030204"/>
              </a:rPr>
              <a:t>:Code A is the basic version, supporting only image-to-text generation tasks. Code B is the enhanced version, retaining all image-to-text generation capabilities while incorporating labels, supporting multi-task learning, and providing more robust and flexible preprocessing logic. Code B is recommended as the primary training data loading solution.</a:t>
            </a:r>
            <a:endParaRPr sz="21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493" name="Google Shape;493;p67"/>
          <p:cNvSpPr txBox="1"/>
          <p:nvPr/>
        </p:nvSpPr>
        <p:spPr>
          <a:xfrm>
            <a:off x="382700" y="1447900"/>
            <a:ext cx="4410000" cy="3713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CN" sz="1600" b="1">
                <a:solidFill>
                  <a:schemeClr val="dk1"/>
                </a:solidFill>
                <a:latin typeface="Calibri" panose="020F0502020204030204"/>
                <a:ea typeface="Calibri" panose="020F0502020204030204"/>
                <a:cs typeface="Calibri" panose="020F0502020204030204"/>
                <a:sym typeface="Calibri" panose="020F0502020204030204"/>
              </a:rPr>
              <a:t>Differences:</a:t>
            </a:r>
            <a:endParaRPr sz="1600" b="1">
              <a:solidFill>
                <a:schemeClr val="dk1"/>
              </a:solidFill>
              <a:latin typeface="Calibri" panose="020F0502020204030204"/>
              <a:ea typeface="Calibri" panose="020F0502020204030204"/>
              <a:cs typeface="Calibri" panose="020F0502020204030204"/>
              <a:sym typeface="Calibri" panose="020F0502020204030204"/>
            </a:endParaRPr>
          </a:p>
          <a:p>
            <a:pPr marL="0" lvl="0" indent="0" algn="l" rtl="0">
              <a:spcBef>
                <a:spcPts val="0"/>
              </a:spcBef>
              <a:spcAft>
                <a:spcPts val="0"/>
              </a:spcAft>
              <a:buNone/>
            </a:pPr>
            <a:r>
              <a:rPr lang="zh-CN" sz="1600">
                <a:solidFill>
                  <a:schemeClr val="dk1"/>
                </a:solidFill>
                <a:latin typeface="Calibri" panose="020F0502020204030204"/>
                <a:ea typeface="Calibri" panose="020F0502020204030204"/>
                <a:cs typeface="Calibri" panose="020F0502020204030204"/>
                <a:sym typeface="Calibri" panose="020F0502020204030204"/>
              </a:rPr>
              <a:t>1. Img2txtDataset(A) vs Img2txtDatasetWithLabel(B)</a:t>
            </a:r>
            <a:endParaRPr sz="1600">
              <a:solidFill>
                <a:schemeClr val="dk1"/>
              </a:solidFill>
              <a:latin typeface="Calibri" panose="020F0502020204030204"/>
              <a:ea typeface="Calibri" panose="020F0502020204030204"/>
              <a:cs typeface="Calibri" panose="020F0502020204030204"/>
              <a:sym typeface="Calibri" panose="020F0502020204030204"/>
            </a:endParaRPr>
          </a:p>
          <a:p>
            <a:pPr marL="0" lvl="0" indent="0" algn="l" rtl="0">
              <a:spcBef>
                <a:spcPts val="0"/>
              </a:spcBef>
              <a:spcAft>
                <a:spcPts val="0"/>
              </a:spcAft>
              <a:buNone/>
            </a:pPr>
            <a:r>
              <a:rPr lang="zh-CN" sz="1600">
                <a:solidFill>
                  <a:schemeClr val="dk1"/>
                </a:solidFill>
                <a:latin typeface="Calibri" panose="020F0502020204030204"/>
                <a:ea typeface="Calibri" panose="020F0502020204030204"/>
                <a:cs typeface="Calibri" panose="020F0502020204030204"/>
                <a:sym typeface="Calibri" panose="020F0502020204030204"/>
              </a:rPr>
              <a:t>Does the label field read?</a:t>
            </a:r>
            <a:endParaRPr sz="1600">
              <a:solidFill>
                <a:schemeClr val="dk1"/>
              </a:solidFill>
              <a:latin typeface="Calibri" panose="020F0502020204030204"/>
              <a:ea typeface="Calibri" panose="020F0502020204030204"/>
              <a:cs typeface="Calibri" panose="020F0502020204030204"/>
              <a:sym typeface="Calibri" panose="020F0502020204030204"/>
            </a:endParaRPr>
          </a:p>
          <a:p>
            <a:pPr marL="0" lvl="0" indent="0" algn="l" rtl="0">
              <a:spcBef>
                <a:spcPts val="0"/>
              </a:spcBef>
              <a:spcAft>
                <a:spcPts val="0"/>
              </a:spcAft>
              <a:buNone/>
            </a:pPr>
            <a:r>
              <a:rPr lang="zh-CN" sz="1600">
                <a:solidFill>
                  <a:schemeClr val="dk1"/>
                </a:solidFill>
                <a:latin typeface="Calibri" panose="020F0502020204030204"/>
                <a:ea typeface="Calibri" panose="020F0502020204030204"/>
                <a:cs typeface="Calibri" panose="020F0502020204030204"/>
                <a:sym typeface="Calibri" panose="020F0502020204030204"/>
              </a:rPr>
              <a:t>Does the input structure passed to PreprocessSeq2seqGen contain labels?</a:t>
            </a:r>
            <a:endParaRPr sz="1600">
              <a:solidFill>
                <a:schemeClr val="dk1"/>
              </a:solidFill>
              <a:latin typeface="Calibri" panose="020F0502020204030204"/>
              <a:ea typeface="Calibri" panose="020F0502020204030204"/>
              <a:cs typeface="Calibri" panose="020F0502020204030204"/>
              <a:sym typeface="Calibri" panose="020F0502020204030204"/>
            </a:endParaRPr>
          </a:p>
          <a:p>
            <a:pPr marL="0" lvl="0" indent="0" algn="l" rtl="0">
              <a:spcBef>
                <a:spcPts val="0"/>
              </a:spcBef>
              <a:spcAft>
                <a:spcPts val="0"/>
              </a:spcAft>
              <a:buNone/>
            </a:pPr>
            <a:endParaRPr sz="1600">
              <a:solidFill>
                <a:schemeClr val="dk1"/>
              </a:solidFill>
              <a:latin typeface="Calibri" panose="020F0502020204030204"/>
              <a:ea typeface="Calibri" panose="020F0502020204030204"/>
              <a:cs typeface="Calibri" panose="020F0502020204030204"/>
              <a:sym typeface="Calibri" panose="020F0502020204030204"/>
            </a:endParaRPr>
          </a:p>
          <a:p>
            <a:pPr marL="0" lvl="0" indent="0" algn="l" rtl="0">
              <a:spcBef>
                <a:spcPts val="0"/>
              </a:spcBef>
              <a:spcAft>
                <a:spcPts val="0"/>
              </a:spcAft>
              <a:buNone/>
            </a:pPr>
            <a:r>
              <a:rPr lang="zh-CN" sz="1600">
                <a:solidFill>
                  <a:schemeClr val="dk1"/>
                </a:solidFill>
                <a:latin typeface="Calibri" panose="020F0502020204030204"/>
                <a:ea typeface="Calibri" panose="020F0502020204030204"/>
                <a:cs typeface="Calibri" panose="020F0502020204030204"/>
                <a:sym typeface="Calibri" panose="020F0502020204030204"/>
              </a:rPr>
              <a:t>2. PreprocessSeq2seqGen Version A vs Version B</a:t>
            </a:r>
            <a:endParaRPr sz="1600">
              <a:solidFill>
                <a:schemeClr val="dk1"/>
              </a:solidFill>
              <a:latin typeface="Calibri" panose="020F0502020204030204"/>
              <a:ea typeface="Calibri" panose="020F0502020204030204"/>
              <a:cs typeface="Calibri" panose="020F0502020204030204"/>
              <a:sym typeface="Calibri" panose="020F0502020204030204"/>
            </a:endParaRPr>
          </a:p>
          <a:p>
            <a:pPr marL="0" lvl="0" indent="0" algn="l" rtl="0">
              <a:spcBef>
                <a:spcPts val="0"/>
              </a:spcBef>
              <a:spcAft>
                <a:spcPts val="0"/>
              </a:spcAft>
              <a:buNone/>
            </a:pPr>
            <a:r>
              <a:rPr lang="zh-CN" sz="1600">
                <a:solidFill>
                  <a:schemeClr val="dk1"/>
                </a:solidFill>
                <a:latin typeface="Calibri" panose="020F0502020204030204"/>
                <a:ea typeface="Calibri" panose="020F0502020204030204"/>
                <a:cs typeface="Calibri" panose="020F0502020204030204"/>
                <a:sym typeface="Calibri" panose="020F0502020204030204"/>
              </a:rPr>
              <a:t>Does the label tokenize and include input_ids?</a:t>
            </a:r>
            <a:endParaRPr sz="1600">
              <a:solidFill>
                <a:schemeClr val="dk1"/>
              </a:solidFill>
              <a:latin typeface="Calibri" panose="020F0502020204030204"/>
              <a:ea typeface="Calibri" panose="020F0502020204030204"/>
              <a:cs typeface="Calibri" panose="020F0502020204030204"/>
              <a:sym typeface="Calibri" panose="020F0502020204030204"/>
            </a:endParaRPr>
          </a:p>
          <a:p>
            <a:pPr marL="0" lvl="0" indent="0" algn="l" rtl="0">
              <a:spcBef>
                <a:spcPts val="0"/>
              </a:spcBef>
              <a:spcAft>
                <a:spcPts val="0"/>
              </a:spcAft>
              <a:buNone/>
            </a:pPr>
            <a:r>
              <a:rPr lang="zh-CN" sz="1600">
                <a:solidFill>
                  <a:schemeClr val="dk1"/>
                </a:solidFill>
                <a:latin typeface="Calibri" panose="020F0502020204030204"/>
                <a:ea typeface="Calibri" panose="020F0502020204030204"/>
                <a:cs typeface="Calibri" panose="020F0502020204030204"/>
                <a:sym typeface="Calibri" panose="020F0502020204030204"/>
              </a:rPr>
              <a:t>Does the attention mask dynamically construct based on the label length?</a:t>
            </a:r>
            <a:endParaRPr sz="1600">
              <a:solidFill>
                <a:schemeClr val="dk1"/>
              </a:solidFill>
              <a:latin typeface="Calibri" panose="020F0502020204030204"/>
              <a:ea typeface="Calibri" panose="020F0502020204030204"/>
              <a:cs typeface="Calibri" panose="020F0502020204030204"/>
              <a:sym typeface="Calibri" panose="020F0502020204030204"/>
            </a:endParaRPr>
          </a:p>
          <a:p>
            <a:pPr marL="0" lvl="0" indent="0" algn="l" rtl="0">
              <a:spcBef>
                <a:spcPts val="0"/>
              </a:spcBef>
              <a:spcAft>
                <a:spcPts val="0"/>
              </a:spcAft>
              <a:buNone/>
            </a:pPr>
            <a:r>
              <a:rPr lang="zh-CN" sz="1600">
                <a:solidFill>
                  <a:schemeClr val="dk1"/>
                </a:solidFill>
                <a:latin typeface="Calibri" panose="020F0502020204030204"/>
                <a:ea typeface="Calibri" panose="020F0502020204030204"/>
                <a:cs typeface="Calibri" panose="020F0502020204030204"/>
                <a:sym typeface="Calibri" panose="020F0502020204030204"/>
              </a:rPr>
              <a:t>Does the initialization of self.tar become more explicit?</a:t>
            </a:r>
            <a:endParaRPr sz="1600">
              <a:solidFill>
                <a:schemeClr val="dk1"/>
              </a:solidFill>
              <a:latin typeface="Calibri" panose="020F0502020204030204"/>
              <a:ea typeface="Calibri" panose="020F0502020204030204"/>
              <a:cs typeface="Calibri" panose="020F0502020204030204"/>
              <a:sym typeface="Calibri" panose="020F0502020204030204"/>
            </a:endParaRPr>
          </a:p>
          <a:p>
            <a:pPr marL="0" lvl="0" indent="0" algn="l" rtl="0">
              <a:spcBef>
                <a:spcPts val="0"/>
              </a:spcBef>
              <a:spcAft>
                <a:spcPts val="0"/>
              </a:spcAft>
              <a:buNone/>
            </a:pPr>
            <a:r>
              <a:rPr lang="zh-CN" sz="1600">
                <a:solidFill>
                  <a:schemeClr val="dk1"/>
                </a:solidFill>
                <a:latin typeface="Calibri" panose="020F0502020204030204"/>
                <a:ea typeface="Calibri" panose="020F0502020204030204"/>
                <a:cs typeface="Calibri" panose="020F0502020204030204"/>
                <a:sym typeface="Calibri" panose="020F0502020204030204"/>
              </a:rPr>
              <a:t>Does path compatibility and __del__() cleanup mechanisms exist?</a:t>
            </a:r>
            <a:endParaRPr sz="1600">
              <a:solidFill>
                <a:schemeClr val="dk1"/>
              </a:solidFill>
              <a:latin typeface="Calibri" panose="020F0502020204030204"/>
              <a:ea typeface="Calibri" panose="020F0502020204030204"/>
              <a:cs typeface="Calibri" panose="020F0502020204030204"/>
              <a:sym typeface="Calibri" panose="020F0502020204030204"/>
            </a:endParaRPr>
          </a:p>
        </p:txBody>
      </p:sp>
      <p:pic>
        <p:nvPicPr>
          <p:cNvPr id="494" name="Google Shape;494;p67"/>
          <p:cNvPicPr preferRelativeResize="0"/>
          <p:nvPr/>
        </p:nvPicPr>
        <p:blipFill>
          <a:blip r:embed="rId3"/>
          <a:stretch>
            <a:fillRect/>
          </a:stretch>
        </p:blipFill>
        <p:spPr>
          <a:xfrm>
            <a:off x="4717575" y="929625"/>
            <a:ext cx="6994325" cy="4294350"/>
          </a:xfrm>
          <a:prstGeom prst="rect">
            <a:avLst/>
          </a:prstGeom>
          <a:noFill/>
          <a:ln>
            <a:noFill/>
          </a:ln>
        </p:spPr>
      </p:pic>
      <p:sp>
        <p:nvSpPr>
          <p:cNvPr id="495" name="Google Shape;495;p67"/>
          <p:cNvSpPr txBox="1"/>
          <p:nvPr/>
        </p:nvSpPr>
        <p:spPr>
          <a:xfrm>
            <a:off x="382696" y="975324"/>
            <a:ext cx="4410000" cy="617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CN" sz="2800">
                <a:solidFill>
                  <a:schemeClr val="dk1"/>
                </a:solidFill>
                <a:latin typeface="Calibri" panose="020F0502020204030204"/>
                <a:ea typeface="Calibri" panose="020F0502020204030204"/>
                <a:cs typeface="Calibri" panose="020F0502020204030204"/>
                <a:sym typeface="Calibri" panose="020F0502020204030204"/>
              </a:rPr>
              <a:t>CSV file to JSONL files</a:t>
            </a:r>
            <a:endParaRPr sz="2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496" name="Google Shape;496;p67"/>
          <p:cNvSpPr txBox="1"/>
          <p:nvPr/>
        </p:nvSpPr>
        <p:spPr>
          <a:xfrm>
            <a:off x="119743" y="6225545"/>
            <a:ext cx="7326000" cy="2664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zh-CN" sz="1100">
                <a:solidFill>
                  <a:schemeClr val="dk1"/>
                </a:solidFill>
                <a:latin typeface="Arial" panose="020B0604020202020204"/>
                <a:ea typeface="Arial" panose="020B0604020202020204"/>
                <a:cs typeface="Arial" panose="020B0604020202020204"/>
                <a:sym typeface="Arial" panose="020B0604020202020204"/>
              </a:rPr>
              <a:t>Presenter: </a:t>
            </a:r>
            <a:r>
              <a:rPr lang="zh-CN" sz="1100">
                <a:solidFill>
                  <a:schemeClr val="dk1"/>
                </a:solidFill>
              </a:rPr>
              <a:t>Lingxiao Jiang</a:t>
            </a:r>
            <a:r>
              <a:rPr lang="zh-CN" sz="1100">
                <a:solidFill>
                  <a:schemeClr val="dk1"/>
                </a:solidFill>
                <a:latin typeface="Arial" panose="020B0604020202020204"/>
                <a:ea typeface="Arial" panose="020B0604020202020204"/>
                <a:cs typeface="Arial" panose="020B0604020202020204"/>
                <a:sym typeface="Arial" panose="020B0604020202020204"/>
              </a:rPr>
              <a:t> (z</a:t>
            </a:r>
            <a:r>
              <a:rPr lang="zh-CN" sz="1100">
                <a:solidFill>
                  <a:schemeClr val="dk1"/>
                </a:solidFill>
              </a:rPr>
              <a:t>5562632</a:t>
            </a:r>
            <a:r>
              <a:rPr lang="zh-CN" sz="1100">
                <a:solidFill>
                  <a:schemeClr val="dk1"/>
                </a:solidFill>
                <a:latin typeface="Arial" panose="020B0604020202020204"/>
                <a:ea typeface="Arial" panose="020B0604020202020204"/>
                <a:cs typeface="Arial" panose="020B0604020202020204"/>
                <a:sym typeface="Arial" panose="020B0604020202020204"/>
              </a:rPr>
              <a:t>)</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00"/>
        <p:cNvGrpSpPr/>
        <p:nvPr/>
      </p:nvGrpSpPr>
      <p:grpSpPr>
        <a:xfrm>
          <a:off x="0" y="0"/>
          <a:ext cx="0" cy="0"/>
          <a:chOff x="0" y="0"/>
          <a:chExt cx="0" cy="0"/>
        </a:xfrm>
      </p:grpSpPr>
      <p:sp>
        <p:nvSpPr>
          <p:cNvPr id="501" name="Google Shape;501;p68"/>
          <p:cNvSpPr txBox="1">
            <a:spLocks noGrp="1"/>
          </p:cNvSpPr>
          <p:nvPr>
            <p:ph type="title"/>
          </p:nvPr>
        </p:nvSpPr>
        <p:spPr>
          <a:xfrm>
            <a:off x="231648" y="136525"/>
            <a:ext cx="11631300" cy="8388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Arial" panose="020B0604020202020204"/>
              <a:buNone/>
            </a:pPr>
            <a:r>
              <a:rPr lang="zh-CN" dirty="0"/>
              <a:t>Dataset Overview</a:t>
            </a:r>
            <a:endParaRPr dirty="0"/>
          </a:p>
        </p:txBody>
      </p:sp>
      <p:sp>
        <p:nvSpPr>
          <p:cNvPr id="502" name="Google Shape;502;p68"/>
          <p:cNvSpPr txBox="1">
            <a:spLocks noGrp="1"/>
          </p:cNvSpPr>
          <p:nvPr>
            <p:ph type="body" idx="1"/>
          </p:nvPr>
        </p:nvSpPr>
        <p:spPr>
          <a:xfrm>
            <a:off x="231648" y="911410"/>
            <a:ext cx="11631300" cy="5035200"/>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Font typeface="Noto Sans Symbols"/>
              <a:buChar char="⮚"/>
            </a:pPr>
            <a:r>
              <a:rPr lang="zh-CN"/>
              <a:t>Two datasets used in training &amp; evaluation</a:t>
            </a:r>
          </a:p>
        </p:txBody>
      </p:sp>
      <p:sp>
        <p:nvSpPr>
          <p:cNvPr id="503" name="Google Shape;503;p6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zh-CN"/>
              <a:t>13</a:t>
            </a:fld>
            <a:endParaRPr lang="en-US" altLang="zh-CN"/>
          </a:p>
        </p:txBody>
      </p:sp>
      <p:sp>
        <p:nvSpPr>
          <p:cNvPr id="504" name="Google Shape;504;p68"/>
          <p:cNvSpPr txBox="1"/>
          <p:nvPr/>
        </p:nvSpPr>
        <p:spPr>
          <a:xfrm>
            <a:off x="119743" y="6225545"/>
            <a:ext cx="7326000" cy="430800"/>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Clr>
                <a:schemeClr val="dk1"/>
              </a:buClr>
              <a:buFont typeface="Arial" panose="020B0604020202020204"/>
              <a:buNone/>
            </a:pPr>
            <a:r>
              <a:rPr lang="zh-CN" sz="1100">
                <a:solidFill>
                  <a:schemeClr val="dk1"/>
                </a:solidFill>
              </a:rPr>
              <a:t>Presenter: Lingxiao Jiang (z5562632)</a:t>
            </a:r>
            <a:endParaRPr>
              <a:solidFill>
                <a:schemeClr val="dk1"/>
              </a:solidFill>
            </a:endParaRPr>
          </a:p>
          <a:p>
            <a:pPr marL="0" marR="0" lvl="0" indent="0" algn="l" rtl="0">
              <a:spcBef>
                <a:spcPts val="0"/>
              </a:spcBef>
              <a:spcAft>
                <a:spcPts val="0"/>
              </a:spcAft>
              <a:buNone/>
            </a:pPr>
            <a:endParaRPr sz="1100">
              <a:solidFill>
                <a:schemeClr val="dk1"/>
              </a:solidFill>
            </a:endParaRPr>
          </a:p>
        </p:txBody>
      </p:sp>
      <p:sp>
        <p:nvSpPr>
          <p:cNvPr id="505" name="Google Shape;505;p68"/>
          <p:cNvSpPr txBox="1"/>
          <p:nvPr/>
        </p:nvSpPr>
        <p:spPr>
          <a:xfrm>
            <a:off x="707104" y="1228778"/>
            <a:ext cx="4096800" cy="245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CN" sz="2300">
                <a:solidFill>
                  <a:schemeClr val="dk1"/>
                </a:solidFill>
                <a:latin typeface="Calibri" panose="020F0502020204030204"/>
                <a:ea typeface="Calibri" panose="020F0502020204030204"/>
                <a:cs typeface="Calibri" panose="020F0502020204030204"/>
                <a:sym typeface="Calibri" panose="020F0502020204030204"/>
              </a:rPr>
              <a:t>Train Set — Train_10000.jsonl</a:t>
            </a:r>
            <a:endParaRPr sz="2300">
              <a:solidFill>
                <a:schemeClr val="dk1"/>
              </a:solidFill>
              <a:latin typeface="Calibri" panose="020F0502020204030204"/>
              <a:ea typeface="Calibri" panose="020F0502020204030204"/>
              <a:cs typeface="Calibri" panose="020F0502020204030204"/>
              <a:sym typeface="Calibri" panose="020F0502020204030204"/>
            </a:endParaRPr>
          </a:p>
          <a:p>
            <a:pPr marL="457200" lvl="0" indent="-330200" algn="l" rtl="0">
              <a:spcBef>
                <a:spcPts val="0"/>
              </a:spcBef>
              <a:spcAft>
                <a:spcPts val="0"/>
              </a:spcAft>
              <a:buClr>
                <a:schemeClr val="dk1"/>
              </a:buClr>
              <a:buSzPts val="1600"/>
              <a:buFont typeface="Calibri" panose="020F0502020204030204"/>
              <a:buChar char="●"/>
            </a:pPr>
            <a:r>
              <a:rPr lang="zh-CN" sz="1600">
                <a:solidFill>
                  <a:schemeClr val="dk1"/>
                </a:solidFill>
                <a:latin typeface="Calibri" panose="020F0502020204030204"/>
                <a:ea typeface="Calibri" panose="020F0502020204030204"/>
                <a:cs typeface="Calibri" panose="020F0502020204030204"/>
                <a:sym typeface="Calibri" panose="020F0502020204030204"/>
              </a:rPr>
              <a:t>Quantity included: 10,000 graphic and text pairing samples</a:t>
            </a:r>
            <a:endParaRPr sz="1600">
              <a:solidFill>
                <a:schemeClr val="dk1"/>
              </a:solidFill>
              <a:latin typeface="Calibri" panose="020F0502020204030204"/>
              <a:ea typeface="Calibri" panose="020F0502020204030204"/>
              <a:cs typeface="Calibri" panose="020F0502020204030204"/>
              <a:sym typeface="Calibri" panose="020F0502020204030204"/>
            </a:endParaRPr>
          </a:p>
          <a:p>
            <a:pPr marL="457200" lvl="0" indent="-330200" algn="l" rtl="0">
              <a:spcBef>
                <a:spcPts val="0"/>
              </a:spcBef>
              <a:spcAft>
                <a:spcPts val="0"/>
              </a:spcAft>
              <a:buClr>
                <a:schemeClr val="dk1"/>
              </a:buClr>
              <a:buSzPts val="1600"/>
              <a:buFont typeface="Calibri" panose="020F0502020204030204"/>
              <a:buChar char="●"/>
            </a:pPr>
            <a:r>
              <a:rPr lang="zh-CN" sz="1600">
                <a:solidFill>
                  <a:schemeClr val="dk1"/>
                </a:solidFill>
                <a:latin typeface="Calibri" panose="020F0502020204030204"/>
                <a:ea typeface="Calibri" panose="020F0502020204030204"/>
                <a:cs typeface="Calibri" panose="020F0502020204030204"/>
                <a:sym typeface="Calibri" panose="020F0502020204030204"/>
              </a:rPr>
              <a:t>Purpose: Used for main model training to help learn the correspondence between images and reports</a:t>
            </a:r>
            <a:endParaRPr sz="1600">
              <a:solidFill>
                <a:schemeClr val="dk1"/>
              </a:solidFill>
              <a:latin typeface="Calibri" panose="020F0502020204030204"/>
              <a:ea typeface="Calibri" panose="020F0502020204030204"/>
              <a:cs typeface="Calibri" panose="020F0502020204030204"/>
              <a:sym typeface="Calibri" panose="020F0502020204030204"/>
            </a:endParaRPr>
          </a:p>
          <a:p>
            <a:pPr marL="457200" lvl="0" indent="-330200" algn="l" rtl="0">
              <a:spcBef>
                <a:spcPts val="0"/>
              </a:spcBef>
              <a:spcAft>
                <a:spcPts val="0"/>
              </a:spcAft>
              <a:buClr>
                <a:schemeClr val="dk1"/>
              </a:buClr>
              <a:buSzPts val="1600"/>
              <a:buFont typeface="Calibri" panose="020F0502020204030204"/>
              <a:buChar char="●"/>
            </a:pPr>
            <a:r>
              <a:rPr lang="zh-CN" sz="1600">
                <a:solidFill>
                  <a:schemeClr val="dk1"/>
                </a:solidFill>
                <a:latin typeface="Calibri" panose="020F0502020204030204"/>
                <a:ea typeface="Calibri" panose="020F0502020204030204"/>
                <a:cs typeface="Calibri" panose="020F0502020204030204"/>
                <a:sym typeface="Calibri" panose="020F0502020204030204"/>
              </a:rPr>
              <a:t> Features: The image is a chest X-ray image, and the report is the corresponding clinical description</a:t>
            </a:r>
            <a:endParaRPr sz="2300">
              <a:solidFill>
                <a:schemeClr val="dk1"/>
              </a:solidFill>
              <a:latin typeface="Calibri" panose="020F0502020204030204"/>
              <a:ea typeface="Calibri" panose="020F0502020204030204"/>
              <a:cs typeface="Calibri" panose="020F0502020204030204"/>
              <a:sym typeface="Calibri" panose="020F0502020204030204"/>
            </a:endParaRPr>
          </a:p>
        </p:txBody>
      </p:sp>
      <p:pic>
        <p:nvPicPr>
          <p:cNvPr id="506" name="Google Shape;506;p68"/>
          <p:cNvPicPr preferRelativeResize="0"/>
          <p:nvPr/>
        </p:nvPicPr>
        <p:blipFill>
          <a:blip r:embed="rId3"/>
          <a:stretch>
            <a:fillRect/>
          </a:stretch>
        </p:blipFill>
        <p:spPr>
          <a:xfrm>
            <a:off x="347444" y="3746163"/>
            <a:ext cx="6118732" cy="2200425"/>
          </a:xfrm>
          <a:prstGeom prst="rect">
            <a:avLst/>
          </a:prstGeom>
          <a:noFill/>
          <a:ln>
            <a:noFill/>
          </a:ln>
        </p:spPr>
      </p:pic>
      <p:sp>
        <p:nvSpPr>
          <p:cNvPr id="507" name="Google Shape;507;p68"/>
          <p:cNvSpPr txBox="1"/>
          <p:nvPr/>
        </p:nvSpPr>
        <p:spPr>
          <a:xfrm>
            <a:off x="7080072" y="3423213"/>
            <a:ext cx="4541700" cy="2755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CN" sz="2300">
                <a:solidFill>
                  <a:schemeClr val="dk1"/>
                </a:solidFill>
                <a:latin typeface="Calibri" panose="020F0502020204030204"/>
                <a:ea typeface="Calibri" panose="020F0502020204030204"/>
                <a:cs typeface="Calibri" panose="020F0502020204030204"/>
                <a:sym typeface="Calibri" panose="020F0502020204030204"/>
              </a:rPr>
              <a:t>Validation Set — Valid_500.jsonl</a:t>
            </a:r>
            <a:endParaRPr sz="2300">
              <a:solidFill>
                <a:schemeClr val="dk1"/>
              </a:solidFill>
              <a:latin typeface="Calibri" panose="020F0502020204030204"/>
              <a:ea typeface="Calibri" panose="020F0502020204030204"/>
              <a:cs typeface="Calibri" panose="020F0502020204030204"/>
              <a:sym typeface="Calibri" panose="020F0502020204030204"/>
            </a:endParaRPr>
          </a:p>
          <a:p>
            <a:pPr marL="457200" lvl="0" indent="-330200" algn="l" rtl="0">
              <a:spcBef>
                <a:spcPts val="0"/>
              </a:spcBef>
              <a:spcAft>
                <a:spcPts val="0"/>
              </a:spcAft>
              <a:buClr>
                <a:schemeClr val="dk1"/>
              </a:buClr>
              <a:buSzPts val="1600"/>
              <a:buFont typeface="Calibri" panose="020F0502020204030204"/>
              <a:buChar char="●"/>
            </a:pPr>
            <a:r>
              <a:rPr lang="zh-CN" sz="1600">
                <a:solidFill>
                  <a:schemeClr val="dk1"/>
                </a:solidFill>
                <a:latin typeface="Calibri" panose="020F0502020204030204"/>
                <a:ea typeface="Calibri" panose="020F0502020204030204"/>
                <a:cs typeface="Calibri" panose="020F0502020204030204"/>
                <a:sym typeface="Calibri" panose="020F0502020204030204"/>
              </a:rPr>
              <a:t>Quantity included: 500 graphic matching samples</a:t>
            </a:r>
            <a:endParaRPr sz="1600">
              <a:solidFill>
                <a:schemeClr val="dk1"/>
              </a:solidFill>
              <a:latin typeface="Calibri" panose="020F0502020204030204"/>
              <a:ea typeface="Calibri" panose="020F0502020204030204"/>
              <a:cs typeface="Calibri" panose="020F0502020204030204"/>
              <a:sym typeface="Calibri" panose="020F0502020204030204"/>
            </a:endParaRPr>
          </a:p>
          <a:p>
            <a:pPr marL="457200" lvl="0" indent="-330200" algn="l" rtl="0">
              <a:spcBef>
                <a:spcPts val="0"/>
              </a:spcBef>
              <a:spcAft>
                <a:spcPts val="0"/>
              </a:spcAft>
              <a:buClr>
                <a:schemeClr val="dk1"/>
              </a:buClr>
              <a:buSzPts val="1600"/>
              <a:buFont typeface="Calibri" panose="020F0502020204030204"/>
              <a:buChar char="●"/>
            </a:pPr>
            <a:r>
              <a:rPr lang="zh-CN" sz="1600">
                <a:solidFill>
                  <a:schemeClr val="dk1"/>
                </a:solidFill>
                <a:latin typeface="Calibri" panose="020F0502020204030204"/>
                <a:ea typeface="Calibri" panose="020F0502020204030204"/>
                <a:cs typeface="Calibri" panose="020F0502020204030204"/>
                <a:sym typeface="Calibri" panose="020F0502020204030204"/>
              </a:rPr>
              <a:t> Attached label: including the label_text field, which can be used to automatically evaluate the quality of generated reports</a:t>
            </a:r>
            <a:endParaRPr sz="1600">
              <a:solidFill>
                <a:schemeClr val="dk1"/>
              </a:solidFill>
              <a:latin typeface="Calibri" panose="020F0502020204030204"/>
              <a:ea typeface="Calibri" panose="020F0502020204030204"/>
              <a:cs typeface="Calibri" panose="020F0502020204030204"/>
              <a:sym typeface="Calibri" panose="020F0502020204030204"/>
            </a:endParaRPr>
          </a:p>
          <a:p>
            <a:pPr marL="457200" lvl="0" indent="-330200" algn="l" rtl="0">
              <a:spcBef>
                <a:spcPts val="0"/>
              </a:spcBef>
              <a:spcAft>
                <a:spcPts val="0"/>
              </a:spcAft>
              <a:buClr>
                <a:schemeClr val="dk1"/>
              </a:buClr>
              <a:buSzPts val="1600"/>
              <a:buFont typeface="Calibri" panose="020F0502020204030204"/>
              <a:buChar char="●"/>
            </a:pPr>
            <a:r>
              <a:rPr lang="zh-CN" sz="1600">
                <a:solidFill>
                  <a:schemeClr val="dk1"/>
                </a:solidFill>
                <a:latin typeface="Calibri" panose="020F0502020204030204"/>
                <a:ea typeface="Calibri" panose="020F0502020204030204"/>
                <a:cs typeface="Calibri" panose="020F0502020204030204"/>
                <a:sym typeface="Calibri" panose="020F0502020204030204"/>
              </a:rPr>
              <a:t> Purpose: Used for model tuning performance monitoring, supporting BLEU/ROUGE/BERTScore and other indicators evaluation</a:t>
            </a:r>
            <a:endParaRPr sz="2800">
              <a:solidFill>
                <a:schemeClr val="dk1"/>
              </a:solidFill>
              <a:latin typeface="Calibri" panose="020F0502020204030204"/>
              <a:ea typeface="Calibri" panose="020F0502020204030204"/>
              <a:cs typeface="Calibri" panose="020F0502020204030204"/>
              <a:sym typeface="Calibri" panose="020F0502020204030204"/>
            </a:endParaRPr>
          </a:p>
        </p:txBody>
      </p:sp>
      <p:pic>
        <p:nvPicPr>
          <p:cNvPr id="508" name="Google Shape;508;p68"/>
          <p:cNvPicPr preferRelativeResize="0"/>
          <p:nvPr/>
        </p:nvPicPr>
        <p:blipFill>
          <a:blip r:embed="rId4"/>
          <a:stretch>
            <a:fillRect/>
          </a:stretch>
        </p:blipFill>
        <p:spPr>
          <a:xfrm>
            <a:off x="7311783" y="975314"/>
            <a:ext cx="4310002" cy="24007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13"/>
        <p:cNvGrpSpPr/>
        <p:nvPr/>
      </p:nvGrpSpPr>
      <p:grpSpPr>
        <a:xfrm>
          <a:off x="0" y="0"/>
          <a:ext cx="0" cy="0"/>
          <a:chOff x="0" y="0"/>
          <a:chExt cx="0" cy="0"/>
        </a:xfrm>
      </p:grpSpPr>
      <p:sp>
        <p:nvSpPr>
          <p:cNvPr id="514" name="Google Shape;514;p69"/>
          <p:cNvSpPr txBox="1"/>
          <p:nvPr/>
        </p:nvSpPr>
        <p:spPr>
          <a:xfrm>
            <a:off x="6212825" y="1684625"/>
            <a:ext cx="5268900" cy="1517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CN" sz="6800">
                <a:solidFill>
                  <a:schemeClr val="dk1"/>
                </a:solidFill>
                <a:latin typeface="Calibri" panose="020F0502020204030204"/>
                <a:ea typeface="Calibri" panose="020F0502020204030204"/>
                <a:cs typeface="Calibri" panose="020F0502020204030204"/>
                <a:sym typeface="Calibri" panose="020F0502020204030204"/>
              </a:rPr>
              <a:t>Methodology</a:t>
            </a:r>
            <a:endParaRPr sz="6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515" name="Google Shape;515;p69"/>
          <p:cNvSpPr txBox="1"/>
          <p:nvPr/>
        </p:nvSpPr>
        <p:spPr>
          <a:xfrm>
            <a:off x="6212825" y="3703800"/>
            <a:ext cx="4349100" cy="979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CN" sz="2800">
                <a:solidFill>
                  <a:schemeClr val="dk1"/>
                </a:solidFill>
                <a:latin typeface="Calibri" panose="020F0502020204030204"/>
                <a:ea typeface="Calibri" panose="020F0502020204030204"/>
                <a:cs typeface="Calibri" panose="020F0502020204030204"/>
                <a:sym typeface="Calibri" panose="020F0502020204030204"/>
              </a:rPr>
              <a:t>Zhiwei Guo z5550962</a:t>
            </a:r>
            <a:endParaRPr sz="2800">
              <a:solidFill>
                <a:schemeClr val="dk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BAD6A8B-B5C3-4437-A9DE-A8C2149171DD}" type="slidenum">
              <a:rPr lang="en-AU" smtClean="0">
                <a:latin typeface="+mn-lt"/>
              </a:rPr>
              <a:t>15</a:t>
            </a:fld>
            <a:endParaRPr lang="en-AU">
              <a:latin typeface="+mn-lt"/>
            </a:endParaRPr>
          </a:p>
        </p:txBody>
      </p:sp>
      <p:sp>
        <p:nvSpPr>
          <p:cNvPr id="6" name="TextBox 5"/>
          <p:cNvSpPr txBox="1"/>
          <p:nvPr/>
        </p:nvSpPr>
        <p:spPr>
          <a:xfrm>
            <a:off x="119743" y="6225545"/>
            <a:ext cx="7326086" cy="261610"/>
          </a:xfrm>
          <a:prstGeom prst="rect">
            <a:avLst/>
          </a:prstGeom>
          <a:noFill/>
        </p:spPr>
        <p:txBody>
          <a:bodyPr wrap="square" rtlCol="0">
            <a:spAutoFit/>
          </a:bodyPr>
          <a:lstStyle/>
          <a:p>
            <a:r>
              <a:rPr lang="en-US" sz="1100" dirty="0">
                <a:latin typeface="+mn-lt"/>
                <a:cs typeface="Arial" panose="020B0604020202020204" pitchFamily="34" charset="0"/>
              </a:rPr>
              <a:t>Presenter: </a:t>
            </a:r>
            <a:r>
              <a:rPr lang="en-US" altLang="zh-CN" sz="1100" dirty="0">
                <a:latin typeface="+mn-lt"/>
                <a:cs typeface="Arial" panose="020B0604020202020204" pitchFamily="34" charset="0"/>
              </a:rPr>
              <a:t>Zhiwei</a:t>
            </a:r>
            <a:r>
              <a:rPr lang="en-US" sz="1100" dirty="0">
                <a:latin typeface="+mn-lt"/>
                <a:cs typeface="Arial" panose="020B0604020202020204" pitchFamily="34" charset="0"/>
              </a:rPr>
              <a:t> Guo (z5550962)</a:t>
            </a:r>
          </a:p>
        </p:txBody>
      </p:sp>
      <p:grpSp>
        <p:nvGrpSpPr>
          <p:cNvPr id="235" name="!!Optionblock"/>
          <p:cNvGrpSpPr/>
          <p:nvPr/>
        </p:nvGrpSpPr>
        <p:grpSpPr>
          <a:xfrm>
            <a:off x="1933906" y="1604837"/>
            <a:ext cx="910300" cy="446717"/>
            <a:chOff x="1869574" y="1815548"/>
            <a:chExt cx="8103705" cy="2160104"/>
          </a:xfrm>
        </p:grpSpPr>
        <p:sp>
          <p:nvSpPr>
            <p:cNvPr id="236" name="矩形 235"/>
            <p:cNvSpPr/>
            <p:nvPr/>
          </p:nvSpPr>
          <p:spPr>
            <a:xfrm>
              <a:off x="1869574" y="1815548"/>
              <a:ext cx="8103705" cy="2160104"/>
            </a:xfrm>
            <a:prstGeom prst="rect">
              <a:avLst/>
            </a:prstGeom>
            <a:solidFill>
              <a:schemeClr val="bg1"/>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237" name="矩形 236"/>
            <p:cNvSpPr/>
            <p:nvPr/>
          </p:nvSpPr>
          <p:spPr>
            <a:xfrm>
              <a:off x="2090726" y="2311592"/>
              <a:ext cx="2242243" cy="1117407"/>
            </a:xfrm>
            <a:prstGeom prst="rect">
              <a:avLst/>
            </a:prstGeom>
            <a:solidFill>
              <a:srgbClr val="CF7F9D">
                <a:alpha val="50000"/>
              </a:srgbClr>
            </a:solidFill>
            <a:ln>
              <a:solidFill>
                <a:schemeClr val="tx1">
                  <a:lumMod val="65000"/>
                  <a:lumOff val="3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tLang="zh-CN" sz="1400" dirty="0">
                <a:solidFill>
                  <a:schemeClr val="tx1"/>
                </a:solidFill>
                <a:ea typeface="宋体" panose="02010600030101010101" pitchFamily="2" charset="-122"/>
                <a:cs typeface="Times New Roman" panose="02020603050405020304" pitchFamily="18" charset="0"/>
              </a:endParaRPr>
            </a:p>
          </p:txBody>
        </p:sp>
        <p:sp>
          <p:nvSpPr>
            <p:cNvPr id="238" name="矩形 237"/>
            <p:cNvSpPr/>
            <p:nvPr/>
          </p:nvSpPr>
          <p:spPr>
            <a:xfrm>
              <a:off x="4800306" y="2311593"/>
              <a:ext cx="2242243" cy="1117407"/>
            </a:xfrm>
            <a:prstGeom prst="rect">
              <a:avLst/>
            </a:prstGeom>
            <a:solidFill>
              <a:srgbClr val="CF7F9D">
                <a:alpha val="50000"/>
              </a:srgbClr>
            </a:solidFill>
            <a:ln>
              <a:solidFill>
                <a:schemeClr val="tx1">
                  <a:lumMod val="65000"/>
                  <a:lumOff val="3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tLang="zh-CN" sz="1400" dirty="0">
                <a:solidFill>
                  <a:schemeClr val="tx1"/>
                </a:solidFill>
                <a:ea typeface="宋体" panose="02010600030101010101" pitchFamily="2" charset="-122"/>
                <a:cs typeface="Times New Roman" panose="02020603050405020304" pitchFamily="18" charset="0"/>
              </a:endParaRPr>
            </a:p>
          </p:txBody>
        </p:sp>
        <p:sp>
          <p:nvSpPr>
            <p:cNvPr id="239" name="矩形 238"/>
            <p:cNvSpPr/>
            <p:nvPr/>
          </p:nvSpPr>
          <p:spPr>
            <a:xfrm>
              <a:off x="7509885" y="2311593"/>
              <a:ext cx="2242243" cy="1117407"/>
            </a:xfrm>
            <a:prstGeom prst="rect">
              <a:avLst/>
            </a:prstGeom>
            <a:solidFill>
              <a:srgbClr val="CF7F9D">
                <a:alpha val="50000"/>
              </a:srgbClr>
            </a:solidFill>
            <a:ln>
              <a:solidFill>
                <a:schemeClr val="tx1">
                  <a:lumMod val="65000"/>
                  <a:lumOff val="3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tLang="zh-CN" sz="1400" dirty="0">
                <a:solidFill>
                  <a:schemeClr val="tx1"/>
                </a:solidFill>
                <a:ea typeface="宋体" panose="02010600030101010101" pitchFamily="2" charset="-122"/>
                <a:cs typeface="Times New Roman" panose="02020603050405020304" pitchFamily="18" charset="0"/>
              </a:endParaRPr>
            </a:p>
          </p:txBody>
        </p:sp>
        <p:sp>
          <p:nvSpPr>
            <p:cNvPr id="240" name="!!Options"/>
            <p:cNvSpPr txBox="1"/>
            <p:nvPr/>
          </p:nvSpPr>
          <p:spPr>
            <a:xfrm>
              <a:off x="4685663" y="1815548"/>
              <a:ext cx="2471528" cy="1488258"/>
            </a:xfrm>
            <a:prstGeom prst="rect">
              <a:avLst/>
            </a:prstGeom>
            <a:noFill/>
          </p:spPr>
          <p:txBody>
            <a:bodyPr wrap="square" rtlCol="0">
              <a:spAutoFit/>
            </a:bodyPr>
            <a:lstStyle/>
            <a:p>
              <a:endParaRPr lang="zh-CN" altLang="en-US" dirty="0">
                <a:latin typeface="+mn-lt"/>
              </a:endParaRPr>
            </a:p>
          </p:txBody>
        </p:sp>
      </p:grpSp>
      <p:sp>
        <p:nvSpPr>
          <p:cNvPr id="51" name="矩形 50"/>
          <p:cNvSpPr/>
          <p:nvPr/>
        </p:nvSpPr>
        <p:spPr>
          <a:xfrm>
            <a:off x="8162219" y="823138"/>
            <a:ext cx="1230073" cy="434301"/>
          </a:xfrm>
          <a:prstGeom prst="rect">
            <a:avLst/>
          </a:prstGeom>
          <a:solidFill>
            <a:srgbClr val="C4E3BD"/>
          </a:solidFill>
          <a:ln>
            <a:solidFill>
              <a:schemeClr val="tx1">
                <a:lumMod val="65000"/>
                <a:lumOff val="3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050" dirty="0">
                <a:solidFill>
                  <a:schemeClr val="tx1"/>
                </a:solidFill>
                <a:ea typeface="宋体" panose="02010600030101010101" pitchFamily="2" charset="-122"/>
                <a:cs typeface="Times New Roman" panose="02020603050405020304" pitchFamily="18" charset="0"/>
              </a:rPr>
              <a:t>Shifted Target report</a:t>
            </a:r>
          </a:p>
        </p:txBody>
      </p:sp>
      <p:sp>
        <p:nvSpPr>
          <p:cNvPr id="52" name="矩形 51"/>
          <p:cNvSpPr/>
          <p:nvPr/>
        </p:nvSpPr>
        <p:spPr>
          <a:xfrm>
            <a:off x="1774020" y="831355"/>
            <a:ext cx="1230074" cy="434301"/>
          </a:xfrm>
          <a:prstGeom prst="rect">
            <a:avLst/>
          </a:prstGeom>
          <a:solidFill>
            <a:srgbClr val="C4E3BD"/>
          </a:solidFill>
          <a:ln>
            <a:solidFill>
              <a:schemeClr val="tx1">
                <a:lumMod val="65000"/>
                <a:lumOff val="3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050" dirty="0">
                <a:solidFill>
                  <a:schemeClr val="tx1"/>
                </a:solidFill>
                <a:ea typeface="宋体" panose="02010600030101010101" pitchFamily="2" charset="-122"/>
                <a:cs typeface="Times New Roman" panose="02020603050405020304" pitchFamily="18" charset="0"/>
              </a:rPr>
              <a:t>Chest X-ray Image</a:t>
            </a:r>
          </a:p>
        </p:txBody>
      </p:sp>
      <p:sp>
        <p:nvSpPr>
          <p:cNvPr id="74" name="!!VisualBlock"/>
          <p:cNvSpPr/>
          <p:nvPr/>
        </p:nvSpPr>
        <p:spPr>
          <a:xfrm>
            <a:off x="1774979" y="1539795"/>
            <a:ext cx="1230074" cy="576805"/>
          </a:xfrm>
          <a:prstGeom prst="rect">
            <a:avLst/>
          </a:prstGeom>
          <a:solidFill>
            <a:srgbClr val="C0D4FF"/>
          </a:solidFill>
          <a:ln>
            <a:solidFill>
              <a:schemeClr val="tx1">
                <a:lumMod val="65000"/>
                <a:lumOff val="3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tLang="zh-CN" sz="1050" dirty="0">
              <a:solidFill>
                <a:schemeClr val="tx1"/>
              </a:solidFill>
              <a:ea typeface="宋体" panose="02010600030101010101" pitchFamily="2" charset="-122"/>
              <a:cs typeface="Times New Roman" panose="02020603050405020304" pitchFamily="18" charset="0"/>
            </a:endParaRPr>
          </a:p>
        </p:txBody>
      </p:sp>
      <p:sp>
        <p:nvSpPr>
          <p:cNvPr id="75" name="矩形 74"/>
          <p:cNvSpPr/>
          <p:nvPr/>
        </p:nvSpPr>
        <p:spPr>
          <a:xfrm>
            <a:off x="1774979" y="2563315"/>
            <a:ext cx="1230074" cy="365385"/>
          </a:xfrm>
          <a:prstGeom prst="rect">
            <a:avLst/>
          </a:prstGeom>
          <a:solidFill>
            <a:srgbClr val="DDA3B9">
              <a:alpha val="94902"/>
            </a:srgbClr>
          </a:solidFill>
          <a:ln>
            <a:solidFill>
              <a:schemeClr val="tx1">
                <a:lumMod val="65000"/>
                <a:lumOff val="3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050" dirty="0">
                <a:solidFill>
                  <a:schemeClr val="tx1"/>
                </a:solidFill>
                <a:ea typeface="宋体" panose="02010600030101010101" pitchFamily="2" charset="-122"/>
                <a:cs typeface="Times New Roman" panose="02020603050405020304" pitchFamily="18" charset="0"/>
              </a:rPr>
              <a:t>BERT Image Embeddings</a:t>
            </a:r>
          </a:p>
        </p:txBody>
      </p:sp>
      <p:sp>
        <p:nvSpPr>
          <p:cNvPr id="76" name="矩形 75"/>
          <p:cNvSpPr/>
          <p:nvPr/>
        </p:nvSpPr>
        <p:spPr>
          <a:xfrm>
            <a:off x="3735227" y="2563315"/>
            <a:ext cx="1230074" cy="365385"/>
          </a:xfrm>
          <a:prstGeom prst="rect">
            <a:avLst/>
          </a:prstGeom>
          <a:solidFill>
            <a:srgbClr val="DDA3B9">
              <a:alpha val="94902"/>
            </a:srgbClr>
          </a:solidFill>
          <a:ln>
            <a:solidFill>
              <a:schemeClr val="tx1">
                <a:lumMod val="65000"/>
                <a:lumOff val="3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050" dirty="0">
                <a:solidFill>
                  <a:schemeClr val="tx1"/>
                </a:solidFill>
                <a:ea typeface="宋体" panose="02010600030101010101" pitchFamily="2" charset="-122"/>
                <a:cs typeface="Times New Roman" panose="02020603050405020304" pitchFamily="18" charset="0"/>
              </a:rPr>
              <a:t>BERT Text Embeddings</a:t>
            </a:r>
          </a:p>
        </p:txBody>
      </p:sp>
      <p:sp>
        <p:nvSpPr>
          <p:cNvPr id="77" name="矩形 76"/>
          <p:cNvSpPr/>
          <p:nvPr/>
        </p:nvSpPr>
        <p:spPr>
          <a:xfrm>
            <a:off x="1127477" y="2563315"/>
            <a:ext cx="564827" cy="365385"/>
          </a:xfrm>
          <a:prstGeom prst="rect">
            <a:avLst/>
          </a:prstGeom>
          <a:solidFill>
            <a:srgbClr val="DDA3B9">
              <a:alpha val="94902"/>
            </a:srgbClr>
          </a:solidFill>
          <a:ln>
            <a:solidFill>
              <a:schemeClr val="tx1">
                <a:lumMod val="65000"/>
                <a:lumOff val="3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050" dirty="0">
                <a:solidFill>
                  <a:schemeClr val="tx1"/>
                </a:solidFill>
                <a:ea typeface="宋体" panose="02010600030101010101" pitchFamily="2" charset="-122"/>
                <a:cs typeface="Times New Roman" panose="02020603050405020304" pitchFamily="18" charset="0"/>
              </a:rPr>
              <a:t>[CLS]</a:t>
            </a:r>
          </a:p>
        </p:txBody>
      </p:sp>
      <p:sp>
        <p:nvSpPr>
          <p:cNvPr id="78" name="矩形 77"/>
          <p:cNvSpPr/>
          <p:nvPr/>
        </p:nvSpPr>
        <p:spPr>
          <a:xfrm>
            <a:off x="3087726" y="2563315"/>
            <a:ext cx="564827" cy="365385"/>
          </a:xfrm>
          <a:prstGeom prst="rect">
            <a:avLst/>
          </a:prstGeom>
          <a:solidFill>
            <a:srgbClr val="DDA3B9">
              <a:alpha val="94902"/>
            </a:srgbClr>
          </a:solidFill>
          <a:ln>
            <a:solidFill>
              <a:schemeClr val="tx1">
                <a:lumMod val="65000"/>
                <a:lumOff val="3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050" dirty="0">
                <a:solidFill>
                  <a:schemeClr val="tx1"/>
                </a:solidFill>
                <a:ea typeface="宋体" panose="02010600030101010101" pitchFamily="2" charset="-122"/>
                <a:cs typeface="Times New Roman" panose="02020603050405020304" pitchFamily="18" charset="0"/>
              </a:rPr>
              <a:t>[SEP]</a:t>
            </a:r>
          </a:p>
        </p:txBody>
      </p:sp>
      <p:sp>
        <p:nvSpPr>
          <p:cNvPr id="79" name="矩形 78"/>
          <p:cNvSpPr/>
          <p:nvPr/>
        </p:nvSpPr>
        <p:spPr>
          <a:xfrm>
            <a:off x="5047974" y="2563315"/>
            <a:ext cx="564827" cy="365385"/>
          </a:xfrm>
          <a:prstGeom prst="rect">
            <a:avLst/>
          </a:prstGeom>
          <a:solidFill>
            <a:srgbClr val="DDA3B9">
              <a:alpha val="94902"/>
            </a:srgbClr>
          </a:solidFill>
          <a:ln>
            <a:solidFill>
              <a:schemeClr val="tx1">
                <a:lumMod val="65000"/>
                <a:lumOff val="3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050" dirty="0">
                <a:solidFill>
                  <a:schemeClr val="tx1"/>
                </a:solidFill>
                <a:ea typeface="宋体" panose="02010600030101010101" pitchFamily="2" charset="-122"/>
                <a:cs typeface="Times New Roman" panose="02020603050405020304" pitchFamily="18" charset="0"/>
              </a:rPr>
              <a:t>[SEP]</a:t>
            </a:r>
          </a:p>
        </p:txBody>
      </p:sp>
      <p:sp>
        <p:nvSpPr>
          <p:cNvPr id="80" name="矩形 79"/>
          <p:cNvSpPr/>
          <p:nvPr/>
        </p:nvSpPr>
        <p:spPr>
          <a:xfrm>
            <a:off x="1127477" y="3043208"/>
            <a:ext cx="4485324" cy="1349598"/>
          </a:xfrm>
          <a:prstGeom prst="rect">
            <a:avLst/>
          </a:prstGeom>
          <a:solidFill>
            <a:srgbClr val="C0D4FF"/>
          </a:solidFill>
          <a:ln>
            <a:solidFill>
              <a:schemeClr val="tx1">
                <a:lumMod val="65000"/>
                <a:lumOff val="3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ea typeface="宋体" panose="02010600030101010101" pitchFamily="2" charset="-122"/>
                <a:cs typeface="Times New Roman" panose="02020603050405020304" pitchFamily="18" charset="0"/>
              </a:rPr>
              <a:t>BERT Layers</a:t>
            </a:r>
          </a:p>
        </p:txBody>
      </p:sp>
      <p:sp>
        <p:nvSpPr>
          <p:cNvPr id="81" name="矩形 80"/>
          <p:cNvSpPr/>
          <p:nvPr/>
        </p:nvSpPr>
        <p:spPr>
          <a:xfrm>
            <a:off x="1127477" y="4507314"/>
            <a:ext cx="4485324" cy="365385"/>
          </a:xfrm>
          <a:prstGeom prst="rect">
            <a:avLst/>
          </a:prstGeom>
          <a:solidFill>
            <a:srgbClr val="DDA3B9">
              <a:alpha val="94902"/>
            </a:srgbClr>
          </a:solidFill>
          <a:ln>
            <a:solidFill>
              <a:schemeClr val="tx1">
                <a:lumMod val="65000"/>
                <a:lumOff val="3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ea typeface="宋体" panose="02010600030101010101" pitchFamily="2" charset="-122"/>
                <a:cs typeface="Times New Roman" panose="02020603050405020304" pitchFamily="18" charset="0"/>
              </a:rPr>
              <a:t>Joint</a:t>
            </a:r>
            <a:r>
              <a:rPr lang="en-US" altLang="zh-CN" sz="1050" dirty="0">
                <a:solidFill>
                  <a:schemeClr val="tx1"/>
                </a:solidFill>
                <a:ea typeface="宋体" panose="02010600030101010101" pitchFamily="2" charset="-122"/>
                <a:cs typeface="Times New Roman" panose="02020603050405020304" pitchFamily="18" charset="0"/>
              </a:rPr>
              <a:t> </a:t>
            </a:r>
            <a:r>
              <a:rPr lang="en-US" altLang="zh-CN" sz="1400" dirty="0">
                <a:solidFill>
                  <a:schemeClr val="tx1"/>
                </a:solidFill>
                <a:ea typeface="宋体" panose="02010600030101010101" pitchFamily="2" charset="-122"/>
                <a:cs typeface="Times New Roman" panose="02020603050405020304" pitchFamily="18" charset="0"/>
              </a:rPr>
              <a:t>Embedding</a:t>
            </a:r>
          </a:p>
        </p:txBody>
      </p:sp>
      <p:grpSp>
        <p:nvGrpSpPr>
          <p:cNvPr id="100" name="组合 99"/>
          <p:cNvGrpSpPr/>
          <p:nvPr/>
        </p:nvGrpSpPr>
        <p:grpSpPr>
          <a:xfrm>
            <a:off x="3185010" y="2140677"/>
            <a:ext cx="400339" cy="365385"/>
            <a:chOff x="4909931" y="4532243"/>
            <a:chExt cx="464840" cy="430696"/>
          </a:xfrm>
        </p:grpSpPr>
        <p:sp>
          <p:nvSpPr>
            <p:cNvPr id="83" name="椭圆 82"/>
            <p:cNvSpPr/>
            <p:nvPr/>
          </p:nvSpPr>
          <p:spPr>
            <a:xfrm>
              <a:off x="4909931" y="4532243"/>
              <a:ext cx="464840" cy="430696"/>
            </a:xfrm>
            <a:prstGeom prst="ellipse">
              <a:avLst/>
            </a:prstGeom>
            <a:no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任意多边形: 形状 98"/>
            <p:cNvSpPr/>
            <p:nvPr/>
          </p:nvSpPr>
          <p:spPr>
            <a:xfrm>
              <a:off x="4909931" y="4680120"/>
              <a:ext cx="464840" cy="127369"/>
            </a:xfrm>
            <a:custGeom>
              <a:avLst/>
              <a:gdLst>
                <a:gd name="connsiteX0" fmla="*/ 0 w 443948"/>
                <a:gd name="connsiteY0" fmla="*/ 120090 h 173284"/>
                <a:gd name="connsiteX1" fmla="*/ 152400 w 443948"/>
                <a:gd name="connsiteY1" fmla="*/ 820 h 173284"/>
                <a:gd name="connsiteX2" fmla="*/ 318052 w 443948"/>
                <a:gd name="connsiteY2" fmla="*/ 173099 h 173284"/>
                <a:gd name="connsiteX3" fmla="*/ 443948 w 443948"/>
                <a:gd name="connsiteY3" fmla="*/ 33951 h 173284"/>
              </a:gdLst>
              <a:ahLst/>
              <a:cxnLst>
                <a:cxn ang="0">
                  <a:pos x="connsiteX0" y="connsiteY0"/>
                </a:cxn>
                <a:cxn ang="0">
                  <a:pos x="connsiteX1" y="connsiteY1"/>
                </a:cxn>
                <a:cxn ang="0">
                  <a:pos x="connsiteX2" y="connsiteY2"/>
                </a:cxn>
                <a:cxn ang="0">
                  <a:pos x="connsiteX3" y="connsiteY3"/>
                </a:cxn>
              </a:cxnLst>
              <a:rect l="l" t="t" r="r" b="b"/>
              <a:pathLst>
                <a:path w="443948" h="173284">
                  <a:moveTo>
                    <a:pt x="0" y="120090"/>
                  </a:moveTo>
                  <a:cubicBezTo>
                    <a:pt x="49695" y="56037"/>
                    <a:pt x="99391" y="-8015"/>
                    <a:pt x="152400" y="820"/>
                  </a:cubicBezTo>
                  <a:cubicBezTo>
                    <a:pt x="205409" y="9655"/>
                    <a:pt x="269461" y="167577"/>
                    <a:pt x="318052" y="173099"/>
                  </a:cubicBezTo>
                  <a:cubicBezTo>
                    <a:pt x="366643" y="178621"/>
                    <a:pt x="429591" y="59351"/>
                    <a:pt x="443948" y="33951"/>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1" name="文本框 100"/>
          <p:cNvSpPr txBox="1"/>
          <p:nvPr/>
        </p:nvSpPr>
        <p:spPr>
          <a:xfrm>
            <a:off x="3004093" y="1666266"/>
            <a:ext cx="1116386" cy="415498"/>
          </a:xfrm>
          <a:prstGeom prst="rect">
            <a:avLst/>
          </a:prstGeom>
          <a:noFill/>
        </p:spPr>
        <p:txBody>
          <a:bodyPr wrap="square" rtlCol="0">
            <a:spAutoFit/>
          </a:bodyPr>
          <a:lstStyle/>
          <a:p>
            <a:r>
              <a:rPr lang="en-US" altLang="zh-CN" sz="1050" dirty="0">
                <a:latin typeface="+mn-lt"/>
                <a:cs typeface="Times New Roman" panose="02020603050405020304" pitchFamily="18" charset="0"/>
              </a:rPr>
              <a:t>Positional Encoding</a:t>
            </a:r>
            <a:endParaRPr lang="zh-CN" altLang="en-US" sz="1050" dirty="0">
              <a:latin typeface="+mn-lt"/>
              <a:cs typeface="Times New Roman" panose="02020603050405020304" pitchFamily="18" charset="0"/>
            </a:endParaRPr>
          </a:p>
        </p:txBody>
      </p:sp>
      <p:cxnSp>
        <p:nvCxnSpPr>
          <p:cNvPr id="103" name="直接箭头连接符 102"/>
          <p:cNvCxnSpPr>
            <a:stCxn id="52" idx="2"/>
            <a:endCxn id="74" idx="0"/>
          </p:cNvCxnSpPr>
          <p:nvPr/>
        </p:nvCxnSpPr>
        <p:spPr>
          <a:xfrm>
            <a:off x="2389057" y="1265656"/>
            <a:ext cx="958" cy="27413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05" name="直接箭头连接符 104"/>
          <p:cNvCxnSpPr>
            <a:stCxn id="74" idx="2"/>
            <a:endCxn id="75" idx="0"/>
          </p:cNvCxnSpPr>
          <p:nvPr/>
        </p:nvCxnSpPr>
        <p:spPr>
          <a:xfrm>
            <a:off x="2390015" y="2116598"/>
            <a:ext cx="0" cy="44671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08" name="流程图: 或者 107"/>
          <p:cNvSpPr/>
          <p:nvPr/>
        </p:nvSpPr>
        <p:spPr>
          <a:xfrm>
            <a:off x="2311368" y="2242495"/>
            <a:ext cx="157294" cy="161747"/>
          </a:xfrm>
          <a:prstGeom prst="flowChartOr">
            <a:avLst/>
          </a:prstGeom>
          <a:no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p>
        </p:txBody>
      </p:sp>
      <p:cxnSp>
        <p:nvCxnSpPr>
          <p:cNvPr id="110" name="直接箭头连接符 109"/>
          <p:cNvCxnSpPr>
            <a:stCxn id="83" idx="2"/>
            <a:endCxn id="108" idx="6"/>
          </p:cNvCxnSpPr>
          <p:nvPr/>
        </p:nvCxnSpPr>
        <p:spPr>
          <a:xfrm flipH="1" flipV="1">
            <a:off x="2468663" y="2323369"/>
            <a:ext cx="716345" cy="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pSp>
        <p:nvGrpSpPr>
          <p:cNvPr id="112" name="组合 111"/>
          <p:cNvGrpSpPr/>
          <p:nvPr/>
        </p:nvGrpSpPr>
        <p:grpSpPr>
          <a:xfrm>
            <a:off x="7773658" y="2140677"/>
            <a:ext cx="409890" cy="365385"/>
            <a:chOff x="4875016" y="4532243"/>
            <a:chExt cx="475932" cy="430696"/>
          </a:xfrm>
        </p:grpSpPr>
        <p:sp>
          <p:nvSpPr>
            <p:cNvPr id="113" name="椭圆 112"/>
            <p:cNvSpPr/>
            <p:nvPr/>
          </p:nvSpPr>
          <p:spPr>
            <a:xfrm>
              <a:off x="4875016" y="4532243"/>
              <a:ext cx="464840" cy="430696"/>
            </a:xfrm>
            <a:prstGeom prst="ellipse">
              <a:avLst/>
            </a:prstGeom>
            <a:no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4" name="任意多边形: 形状 113"/>
            <p:cNvSpPr/>
            <p:nvPr/>
          </p:nvSpPr>
          <p:spPr>
            <a:xfrm>
              <a:off x="4875016" y="4719152"/>
              <a:ext cx="475932" cy="120018"/>
            </a:xfrm>
            <a:custGeom>
              <a:avLst/>
              <a:gdLst>
                <a:gd name="connsiteX0" fmla="*/ 0 w 443948"/>
                <a:gd name="connsiteY0" fmla="*/ 120090 h 173284"/>
                <a:gd name="connsiteX1" fmla="*/ 152400 w 443948"/>
                <a:gd name="connsiteY1" fmla="*/ 820 h 173284"/>
                <a:gd name="connsiteX2" fmla="*/ 318052 w 443948"/>
                <a:gd name="connsiteY2" fmla="*/ 173099 h 173284"/>
                <a:gd name="connsiteX3" fmla="*/ 443948 w 443948"/>
                <a:gd name="connsiteY3" fmla="*/ 33951 h 173284"/>
              </a:gdLst>
              <a:ahLst/>
              <a:cxnLst>
                <a:cxn ang="0">
                  <a:pos x="connsiteX0" y="connsiteY0"/>
                </a:cxn>
                <a:cxn ang="0">
                  <a:pos x="connsiteX1" y="connsiteY1"/>
                </a:cxn>
                <a:cxn ang="0">
                  <a:pos x="connsiteX2" y="connsiteY2"/>
                </a:cxn>
                <a:cxn ang="0">
                  <a:pos x="connsiteX3" y="connsiteY3"/>
                </a:cxn>
              </a:cxnLst>
              <a:rect l="l" t="t" r="r" b="b"/>
              <a:pathLst>
                <a:path w="443948" h="173284">
                  <a:moveTo>
                    <a:pt x="0" y="120090"/>
                  </a:moveTo>
                  <a:cubicBezTo>
                    <a:pt x="49695" y="56037"/>
                    <a:pt x="99391" y="-8015"/>
                    <a:pt x="152400" y="820"/>
                  </a:cubicBezTo>
                  <a:cubicBezTo>
                    <a:pt x="205409" y="9655"/>
                    <a:pt x="269461" y="167577"/>
                    <a:pt x="318052" y="173099"/>
                  </a:cubicBezTo>
                  <a:cubicBezTo>
                    <a:pt x="366643" y="178621"/>
                    <a:pt x="429591" y="59351"/>
                    <a:pt x="443948" y="33951"/>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5" name="文本框 114"/>
          <p:cNvSpPr txBox="1"/>
          <p:nvPr/>
        </p:nvSpPr>
        <p:spPr>
          <a:xfrm>
            <a:off x="7571532" y="1658611"/>
            <a:ext cx="1075219" cy="415498"/>
          </a:xfrm>
          <a:prstGeom prst="rect">
            <a:avLst/>
          </a:prstGeom>
          <a:noFill/>
        </p:spPr>
        <p:txBody>
          <a:bodyPr wrap="square" rtlCol="0">
            <a:spAutoFit/>
          </a:bodyPr>
          <a:lstStyle/>
          <a:p>
            <a:r>
              <a:rPr lang="en-US" altLang="zh-CN" sz="1050" dirty="0">
                <a:latin typeface="+mn-lt"/>
                <a:cs typeface="Times New Roman" panose="02020603050405020304" pitchFamily="18" charset="0"/>
              </a:rPr>
              <a:t>Positional Encoding</a:t>
            </a:r>
            <a:endParaRPr lang="zh-CN" altLang="en-US" sz="1050" dirty="0">
              <a:latin typeface="+mn-lt"/>
              <a:cs typeface="Times New Roman" panose="02020603050405020304" pitchFamily="18" charset="0"/>
            </a:endParaRPr>
          </a:p>
        </p:txBody>
      </p:sp>
      <p:cxnSp>
        <p:nvCxnSpPr>
          <p:cNvPr id="116" name="直接箭头连接符 115"/>
          <p:cNvCxnSpPr>
            <a:stCxn id="113" idx="6"/>
            <a:endCxn id="120" idx="2"/>
          </p:cNvCxnSpPr>
          <p:nvPr/>
        </p:nvCxnSpPr>
        <p:spPr>
          <a:xfrm flipV="1">
            <a:off x="8174004" y="2323369"/>
            <a:ext cx="514214" cy="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19" name="直接箭头连接符 118"/>
          <p:cNvCxnSpPr>
            <a:stCxn id="51" idx="2"/>
            <a:endCxn id="82" idx="0"/>
          </p:cNvCxnSpPr>
          <p:nvPr/>
        </p:nvCxnSpPr>
        <p:spPr>
          <a:xfrm flipH="1">
            <a:off x="8766865" y="1257439"/>
            <a:ext cx="10391" cy="129886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20" name="流程图: 或者 119"/>
          <p:cNvSpPr/>
          <p:nvPr/>
        </p:nvSpPr>
        <p:spPr>
          <a:xfrm>
            <a:off x="8688218" y="2242495"/>
            <a:ext cx="157294" cy="161747"/>
          </a:xfrm>
          <a:prstGeom prst="flowChartOr">
            <a:avLst/>
          </a:prstGeom>
          <a:no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p>
        </p:txBody>
      </p:sp>
      <p:cxnSp>
        <p:nvCxnSpPr>
          <p:cNvPr id="170" name="直接连接符 169"/>
          <p:cNvCxnSpPr>
            <a:stCxn id="81" idx="2"/>
          </p:cNvCxnSpPr>
          <p:nvPr/>
        </p:nvCxnSpPr>
        <p:spPr>
          <a:xfrm>
            <a:off x="3370140" y="4872699"/>
            <a:ext cx="0" cy="347306"/>
          </a:xfrm>
          <a:prstGeom prst="line">
            <a:avLst/>
          </a:prstGeom>
        </p:spPr>
        <p:style>
          <a:lnRef idx="2">
            <a:schemeClr val="dk1"/>
          </a:lnRef>
          <a:fillRef idx="0">
            <a:schemeClr val="dk1"/>
          </a:fillRef>
          <a:effectRef idx="1">
            <a:schemeClr val="dk1"/>
          </a:effectRef>
          <a:fontRef idx="minor">
            <a:schemeClr val="tx1"/>
          </a:fontRef>
        </p:style>
      </p:cxnSp>
      <p:cxnSp>
        <p:nvCxnSpPr>
          <p:cNvPr id="171" name="直接连接符 170"/>
          <p:cNvCxnSpPr/>
          <p:nvPr/>
        </p:nvCxnSpPr>
        <p:spPr>
          <a:xfrm flipV="1">
            <a:off x="3370140" y="5198850"/>
            <a:ext cx="2731370" cy="12240"/>
          </a:xfrm>
          <a:prstGeom prst="line">
            <a:avLst/>
          </a:prstGeom>
        </p:spPr>
        <p:style>
          <a:lnRef idx="2">
            <a:schemeClr val="dk1"/>
          </a:lnRef>
          <a:fillRef idx="0">
            <a:schemeClr val="dk1"/>
          </a:fillRef>
          <a:effectRef idx="1">
            <a:schemeClr val="dk1"/>
          </a:effectRef>
          <a:fontRef idx="minor">
            <a:schemeClr val="tx1"/>
          </a:fontRef>
        </p:style>
      </p:cxnSp>
      <p:cxnSp>
        <p:nvCxnSpPr>
          <p:cNvPr id="174" name="直接连接符 173"/>
          <p:cNvCxnSpPr/>
          <p:nvPr/>
        </p:nvCxnSpPr>
        <p:spPr>
          <a:xfrm>
            <a:off x="6101510" y="3460102"/>
            <a:ext cx="0" cy="1738748"/>
          </a:xfrm>
          <a:prstGeom prst="line">
            <a:avLst/>
          </a:prstGeom>
        </p:spPr>
        <p:style>
          <a:lnRef idx="2">
            <a:schemeClr val="dk1"/>
          </a:lnRef>
          <a:fillRef idx="0">
            <a:schemeClr val="dk1"/>
          </a:fillRef>
          <a:effectRef idx="1">
            <a:schemeClr val="dk1"/>
          </a:effectRef>
          <a:fontRef idx="minor">
            <a:schemeClr val="tx1"/>
          </a:fontRef>
        </p:style>
      </p:cxnSp>
      <p:grpSp>
        <p:nvGrpSpPr>
          <p:cNvPr id="199" name="组合 198"/>
          <p:cNvGrpSpPr/>
          <p:nvPr/>
        </p:nvGrpSpPr>
        <p:grpSpPr>
          <a:xfrm>
            <a:off x="6101510" y="2556306"/>
            <a:ext cx="4908018" cy="1836502"/>
            <a:chOff x="6400800" y="2072043"/>
            <a:chExt cx="4942536" cy="1371800"/>
          </a:xfrm>
        </p:grpSpPr>
        <p:cxnSp>
          <p:nvCxnSpPr>
            <p:cNvPr id="178" name="连接符: 肘形 177"/>
            <p:cNvCxnSpPr/>
            <p:nvPr/>
          </p:nvCxnSpPr>
          <p:spPr>
            <a:xfrm>
              <a:off x="6400800" y="2747145"/>
              <a:ext cx="1129218" cy="105214"/>
            </a:xfrm>
            <a:prstGeom prst="bentConnector3">
              <a:avLst>
                <a:gd name="adj1" fmla="val 99877"/>
              </a:avLst>
            </a:prstGeom>
            <a:ln>
              <a:tailEnd type="triangle"/>
            </a:ln>
          </p:spPr>
          <p:style>
            <a:lnRef idx="2">
              <a:schemeClr val="dk1"/>
            </a:lnRef>
            <a:fillRef idx="0">
              <a:schemeClr val="dk1"/>
            </a:fillRef>
            <a:effectRef idx="1">
              <a:schemeClr val="dk1"/>
            </a:effectRef>
            <a:fontRef idx="minor">
              <a:schemeClr val="tx1"/>
            </a:fontRef>
          </p:style>
        </p:cxnSp>
        <p:grpSp>
          <p:nvGrpSpPr>
            <p:cNvPr id="198" name="组合 197"/>
            <p:cNvGrpSpPr/>
            <p:nvPr/>
          </p:nvGrpSpPr>
          <p:grpSpPr>
            <a:xfrm>
              <a:off x="6826464" y="2072043"/>
              <a:ext cx="4516872" cy="1371800"/>
              <a:chOff x="6826464" y="2072043"/>
              <a:chExt cx="4516872" cy="1371800"/>
            </a:xfrm>
          </p:grpSpPr>
          <p:sp>
            <p:nvSpPr>
              <p:cNvPr id="82" name="矩形 81"/>
              <p:cNvSpPr/>
              <p:nvPr/>
            </p:nvSpPr>
            <p:spPr>
              <a:xfrm>
                <a:off x="6826466" y="2072043"/>
                <a:ext cx="4516870" cy="277471"/>
              </a:xfrm>
              <a:prstGeom prst="rect">
                <a:avLst/>
              </a:prstGeom>
              <a:solidFill>
                <a:srgbClr val="DDA3B9">
                  <a:alpha val="94902"/>
                </a:srgbClr>
              </a:solidFill>
              <a:ln>
                <a:solidFill>
                  <a:schemeClr val="tx1">
                    <a:lumMod val="65000"/>
                    <a:lumOff val="3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ea typeface="宋体" panose="02010600030101010101" pitchFamily="2" charset="-122"/>
                    <a:cs typeface="Times New Roman" panose="02020603050405020304" pitchFamily="18" charset="0"/>
                  </a:rPr>
                  <a:t>Output Embeddings</a:t>
                </a:r>
              </a:p>
            </p:txBody>
          </p:sp>
          <p:sp>
            <p:nvSpPr>
              <p:cNvPr id="126" name="矩形 125"/>
              <p:cNvSpPr/>
              <p:nvPr/>
            </p:nvSpPr>
            <p:spPr>
              <a:xfrm>
                <a:off x="6826465" y="2433717"/>
                <a:ext cx="4516870" cy="218344"/>
              </a:xfrm>
              <a:prstGeom prst="rect">
                <a:avLst/>
              </a:prstGeom>
              <a:solidFill>
                <a:srgbClr val="C0D4FF"/>
              </a:solidFill>
              <a:ln>
                <a:solidFill>
                  <a:schemeClr val="tx1">
                    <a:lumMod val="65000"/>
                    <a:lumOff val="3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050" dirty="0">
                    <a:solidFill>
                      <a:schemeClr val="tx1"/>
                    </a:solidFill>
                    <a:ea typeface="宋体" panose="02010600030101010101" pitchFamily="2" charset="-122"/>
                    <a:cs typeface="Times New Roman" panose="02020603050405020304" pitchFamily="18" charset="0"/>
                  </a:rPr>
                  <a:t>Masked Multi-Head Self-Attention + Layer Norm</a:t>
                </a:r>
              </a:p>
            </p:txBody>
          </p:sp>
          <p:sp>
            <p:nvSpPr>
              <p:cNvPr id="131" name="矩形 130"/>
              <p:cNvSpPr/>
              <p:nvPr/>
            </p:nvSpPr>
            <p:spPr>
              <a:xfrm>
                <a:off x="6826464" y="2842230"/>
                <a:ext cx="4516870" cy="218344"/>
              </a:xfrm>
              <a:prstGeom prst="rect">
                <a:avLst/>
              </a:prstGeom>
              <a:solidFill>
                <a:srgbClr val="C0D4FF"/>
              </a:solidFill>
              <a:ln>
                <a:solidFill>
                  <a:schemeClr val="tx1">
                    <a:lumMod val="65000"/>
                    <a:lumOff val="3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050" dirty="0">
                    <a:solidFill>
                      <a:schemeClr val="tx1"/>
                    </a:solidFill>
                    <a:cs typeface="Times New Roman" panose="02020603050405020304" pitchFamily="18" charset="0"/>
                  </a:rPr>
                  <a:t>Multi‑Head Cross‑Attention</a:t>
                </a:r>
              </a:p>
            </p:txBody>
          </p:sp>
          <p:cxnSp>
            <p:nvCxnSpPr>
              <p:cNvPr id="185" name="连接符: 肘形 184"/>
              <p:cNvCxnSpPr/>
              <p:nvPr/>
            </p:nvCxnSpPr>
            <p:spPr>
              <a:xfrm>
                <a:off x="6892945" y="2747145"/>
                <a:ext cx="1274144" cy="90932"/>
              </a:xfrm>
              <a:prstGeom prst="bentConnector3">
                <a:avLst>
                  <a:gd name="adj1" fmla="val 99924"/>
                </a:avLst>
              </a:prstGeom>
              <a:ln>
                <a:tailEnd type="triangle"/>
              </a:ln>
            </p:spPr>
            <p:style>
              <a:lnRef idx="2">
                <a:schemeClr val="dk1"/>
              </a:lnRef>
              <a:fillRef idx="0">
                <a:schemeClr val="dk1"/>
              </a:fillRef>
              <a:effectRef idx="1">
                <a:schemeClr val="dk1"/>
              </a:effectRef>
              <a:fontRef idx="minor">
                <a:schemeClr val="tx1"/>
              </a:fontRef>
            </p:style>
          </p:cxnSp>
          <p:cxnSp>
            <p:nvCxnSpPr>
              <p:cNvPr id="186" name="直接箭头连接符 185"/>
              <p:cNvCxnSpPr>
                <a:stCxn id="126" idx="2"/>
                <a:endCxn id="131" idx="0"/>
              </p:cNvCxnSpPr>
              <p:nvPr/>
            </p:nvCxnSpPr>
            <p:spPr>
              <a:xfrm flipH="1">
                <a:off x="9084899" y="2652061"/>
                <a:ext cx="1" cy="19016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88" name="矩形 187"/>
              <p:cNvSpPr/>
              <p:nvPr/>
            </p:nvSpPr>
            <p:spPr>
              <a:xfrm>
                <a:off x="6826464" y="3225499"/>
                <a:ext cx="4516870" cy="218344"/>
              </a:xfrm>
              <a:prstGeom prst="rect">
                <a:avLst/>
              </a:prstGeom>
              <a:solidFill>
                <a:srgbClr val="C0D4FF"/>
              </a:solidFill>
              <a:ln>
                <a:solidFill>
                  <a:schemeClr val="tx1">
                    <a:lumMod val="65000"/>
                    <a:lumOff val="3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050" dirty="0">
                    <a:solidFill>
                      <a:schemeClr val="tx1"/>
                    </a:solidFill>
                    <a:cs typeface="Times New Roman" panose="02020603050405020304" pitchFamily="18" charset="0"/>
                  </a:rPr>
                  <a:t>Feed‑Forward Network </a:t>
                </a:r>
                <a:r>
                  <a:rPr lang="en-US" altLang="zh-CN" sz="1050" dirty="0">
                    <a:solidFill>
                      <a:schemeClr val="tx1"/>
                    </a:solidFill>
                    <a:ea typeface="宋体" panose="02010600030101010101" pitchFamily="2" charset="-122"/>
                    <a:cs typeface="Times New Roman" panose="02020603050405020304" pitchFamily="18" charset="0"/>
                  </a:rPr>
                  <a:t>+ Layer Norm</a:t>
                </a:r>
              </a:p>
            </p:txBody>
          </p:sp>
        </p:grpSp>
      </p:grpSp>
      <p:sp>
        <p:nvSpPr>
          <p:cNvPr id="209" name="矩形 208"/>
          <p:cNvSpPr/>
          <p:nvPr/>
        </p:nvSpPr>
        <p:spPr>
          <a:xfrm>
            <a:off x="6534594" y="4509862"/>
            <a:ext cx="4485324" cy="365385"/>
          </a:xfrm>
          <a:prstGeom prst="rect">
            <a:avLst/>
          </a:prstGeom>
          <a:solidFill>
            <a:srgbClr val="DDA3B9">
              <a:alpha val="94902"/>
            </a:srgbClr>
          </a:solidFill>
          <a:ln>
            <a:solidFill>
              <a:schemeClr val="tx1">
                <a:lumMod val="65000"/>
                <a:lumOff val="3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ea typeface="宋体" panose="02010600030101010101" pitchFamily="2" charset="-122"/>
                <a:cs typeface="Times New Roman" panose="02020603050405020304" pitchFamily="18" charset="0"/>
              </a:rPr>
              <a:t>Linear</a:t>
            </a:r>
          </a:p>
        </p:txBody>
      </p:sp>
      <p:sp>
        <p:nvSpPr>
          <p:cNvPr id="210" name="矩形 209"/>
          <p:cNvSpPr/>
          <p:nvPr/>
        </p:nvSpPr>
        <p:spPr>
          <a:xfrm>
            <a:off x="6534594" y="5004603"/>
            <a:ext cx="4485324" cy="365385"/>
          </a:xfrm>
          <a:prstGeom prst="rect">
            <a:avLst/>
          </a:prstGeom>
          <a:solidFill>
            <a:srgbClr val="DDA3B9">
              <a:alpha val="94902"/>
            </a:srgbClr>
          </a:solidFill>
          <a:ln>
            <a:solidFill>
              <a:schemeClr val="tx1">
                <a:lumMod val="65000"/>
                <a:lumOff val="3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err="1">
                <a:solidFill>
                  <a:schemeClr val="tx1"/>
                </a:solidFill>
                <a:ea typeface="宋体" panose="02010600030101010101" pitchFamily="2" charset="-122"/>
                <a:cs typeface="Times New Roman" panose="02020603050405020304" pitchFamily="18" charset="0"/>
              </a:rPr>
              <a:t>Softmax</a:t>
            </a:r>
            <a:endParaRPr lang="en-US" altLang="zh-CN" sz="1400" dirty="0">
              <a:solidFill>
                <a:schemeClr val="tx1"/>
              </a:solidFill>
              <a:ea typeface="宋体" panose="02010600030101010101" pitchFamily="2" charset="-122"/>
              <a:cs typeface="Times New Roman" panose="02020603050405020304" pitchFamily="18" charset="0"/>
            </a:endParaRPr>
          </a:p>
        </p:txBody>
      </p:sp>
      <p:sp>
        <p:nvSpPr>
          <p:cNvPr id="211" name="矩形 210"/>
          <p:cNvSpPr/>
          <p:nvPr/>
        </p:nvSpPr>
        <p:spPr>
          <a:xfrm>
            <a:off x="7787465" y="5590782"/>
            <a:ext cx="2006960" cy="434301"/>
          </a:xfrm>
          <a:prstGeom prst="rect">
            <a:avLst/>
          </a:prstGeom>
          <a:solidFill>
            <a:srgbClr val="C4E3BD"/>
          </a:solidFill>
          <a:ln>
            <a:solidFill>
              <a:schemeClr val="tx1">
                <a:lumMod val="65000"/>
                <a:lumOff val="3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050" dirty="0">
                <a:solidFill>
                  <a:schemeClr val="tx1"/>
                </a:solidFill>
                <a:ea typeface="宋体" panose="02010600030101010101" pitchFamily="2" charset="-122"/>
                <a:cs typeface="Times New Roman" panose="02020603050405020304" pitchFamily="18" charset="0"/>
              </a:rPr>
              <a:t>Output Tokens Probability</a:t>
            </a:r>
          </a:p>
        </p:txBody>
      </p:sp>
      <p:cxnSp>
        <p:nvCxnSpPr>
          <p:cNvPr id="212" name="直接箭头连接符 211"/>
          <p:cNvCxnSpPr>
            <a:stCxn id="131" idx="2"/>
            <a:endCxn id="188" idx="0"/>
          </p:cNvCxnSpPr>
          <p:nvPr/>
        </p:nvCxnSpPr>
        <p:spPr>
          <a:xfrm>
            <a:off x="8766862" y="3879706"/>
            <a:ext cx="0" cy="22079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15" name="直接箭头连接符 214"/>
          <p:cNvCxnSpPr/>
          <p:nvPr/>
        </p:nvCxnSpPr>
        <p:spPr>
          <a:xfrm>
            <a:off x="8790945" y="5369989"/>
            <a:ext cx="0" cy="22079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228" name="!!VisualBlockText"/>
          <p:cNvSpPr txBox="1"/>
          <p:nvPr/>
        </p:nvSpPr>
        <p:spPr>
          <a:xfrm>
            <a:off x="1697778" y="1588391"/>
            <a:ext cx="1405256" cy="630942"/>
          </a:xfrm>
          <a:prstGeom prst="rect">
            <a:avLst/>
          </a:prstGeom>
          <a:noFill/>
        </p:spPr>
        <p:txBody>
          <a:bodyPr wrap="square" rtlCol="0">
            <a:spAutoFit/>
          </a:bodyPr>
          <a:lstStyle/>
          <a:p>
            <a:pPr algn="ctr"/>
            <a:r>
              <a:rPr lang="en-US" altLang="zh-CN" sz="1050" dirty="0">
                <a:latin typeface="+mn-lt"/>
                <a:ea typeface="宋体" panose="02010600030101010101" pitchFamily="2" charset="-122"/>
                <a:cs typeface="Times New Roman" panose="02020603050405020304" pitchFamily="18" charset="0"/>
              </a:rPr>
              <a:t>Visual Feature Extractor</a:t>
            </a:r>
          </a:p>
          <a:p>
            <a:endParaRPr lang="zh-CN" altLang="en-US" dirty="0">
              <a:latin typeface="+mn-lt"/>
            </a:endParaRPr>
          </a:p>
        </p:txBody>
      </p:sp>
      <p:sp>
        <p:nvSpPr>
          <p:cNvPr id="3" name="文本框 2"/>
          <p:cNvSpPr txBox="1"/>
          <p:nvPr/>
        </p:nvSpPr>
        <p:spPr>
          <a:xfrm>
            <a:off x="-231531" y="53697"/>
            <a:ext cx="7587634" cy="769441"/>
          </a:xfrm>
          <a:prstGeom prst="rect">
            <a:avLst/>
          </a:prstGeom>
          <a:noFill/>
        </p:spPr>
        <p:txBody>
          <a:bodyPr wrap="square">
            <a:spAutoFit/>
          </a:bodyPr>
          <a:lstStyle/>
          <a:p>
            <a:pPr algn="ctr">
              <a:buNone/>
            </a:pPr>
            <a:r>
              <a:rPr lang="en-GB" altLang="zh-CN" sz="4400" b="1" dirty="0">
                <a:latin typeface="+mn-lt"/>
                <a:cs typeface="Times New Roman" panose="02020603050405020304" pitchFamily="18" charset="0"/>
              </a:rPr>
              <a:t>Image Input Only Network</a:t>
            </a:r>
          </a:p>
        </p:txBody>
      </p:sp>
    </p:spTree>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VisualBlock"/>
          <p:cNvSpPr/>
          <p:nvPr/>
        </p:nvSpPr>
        <p:spPr>
          <a:xfrm>
            <a:off x="1623391" y="513205"/>
            <a:ext cx="8596074" cy="4436482"/>
          </a:xfrm>
          <a:prstGeom prst="rect">
            <a:avLst/>
          </a:prstGeom>
          <a:solidFill>
            <a:srgbClr val="C0D4FF"/>
          </a:solidFill>
          <a:ln>
            <a:solidFill>
              <a:schemeClr val="tx1">
                <a:lumMod val="65000"/>
                <a:lumOff val="3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tLang="zh-CN" sz="1050" dirty="0">
              <a:solidFill>
                <a:schemeClr val="tx1"/>
              </a:solidFill>
              <a:ea typeface="宋体" panose="02010600030101010101" pitchFamily="2" charset="-122"/>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fld id="{6BAD6A8B-B5C3-4437-A9DE-A8C2149171DD}" type="slidenum">
              <a:rPr lang="en-AU" smtClean="0">
                <a:latin typeface="+mn-lt"/>
              </a:rPr>
              <a:t>16</a:t>
            </a:fld>
            <a:endParaRPr lang="en-AU">
              <a:latin typeface="+mn-lt"/>
            </a:endParaRPr>
          </a:p>
        </p:txBody>
      </p:sp>
      <p:sp>
        <p:nvSpPr>
          <p:cNvPr id="6" name="TextBox 5"/>
          <p:cNvSpPr txBox="1"/>
          <p:nvPr/>
        </p:nvSpPr>
        <p:spPr>
          <a:xfrm>
            <a:off x="119743" y="6225545"/>
            <a:ext cx="7326086" cy="261610"/>
          </a:xfrm>
          <a:prstGeom prst="rect">
            <a:avLst/>
          </a:prstGeom>
          <a:noFill/>
        </p:spPr>
        <p:txBody>
          <a:bodyPr wrap="square" rtlCol="0">
            <a:spAutoFit/>
          </a:bodyPr>
          <a:lstStyle/>
          <a:p>
            <a:r>
              <a:rPr lang="en-US" sz="1100" dirty="0">
                <a:latin typeface="+mn-lt"/>
                <a:cs typeface="Arial" panose="020B0604020202020204" pitchFamily="34" charset="0"/>
              </a:rPr>
              <a:t>Presenter: </a:t>
            </a:r>
            <a:r>
              <a:rPr lang="en-US" altLang="zh-CN" sz="1100" dirty="0">
                <a:latin typeface="+mn-lt"/>
                <a:cs typeface="Arial" panose="020B0604020202020204" pitchFamily="34" charset="0"/>
              </a:rPr>
              <a:t>Zhiwei</a:t>
            </a:r>
            <a:r>
              <a:rPr lang="en-US" sz="1100" dirty="0">
                <a:latin typeface="+mn-lt"/>
                <a:cs typeface="Arial" panose="020B0604020202020204" pitchFamily="34" charset="0"/>
              </a:rPr>
              <a:t> Guo (z5550962)</a:t>
            </a:r>
          </a:p>
        </p:txBody>
      </p:sp>
      <p:sp>
        <p:nvSpPr>
          <p:cNvPr id="33" name="!!VisualBlockText"/>
          <p:cNvSpPr txBox="1"/>
          <p:nvPr/>
        </p:nvSpPr>
        <p:spPr>
          <a:xfrm>
            <a:off x="4266415" y="612541"/>
            <a:ext cx="3310022" cy="584775"/>
          </a:xfrm>
          <a:prstGeom prst="rect">
            <a:avLst/>
          </a:prstGeom>
          <a:noFill/>
        </p:spPr>
        <p:txBody>
          <a:bodyPr wrap="square" rtlCol="0">
            <a:spAutoFit/>
          </a:bodyPr>
          <a:lstStyle/>
          <a:p>
            <a:pPr algn="ctr"/>
            <a:r>
              <a:rPr lang="en-US" altLang="zh-CN" sz="1800" b="1" dirty="0">
                <a:latin typeface="+mn-lt"/>
                <a:ea typeface="宋体" panose="02010600030101010101" pitchFamily="2" charset="-122"/>
                <a:cs typeface="Times New Roman" panose="02020603050405020304" pitchFamily="18" charset="0"/>
              </a:rPr>
              <a:t>Visual Feature Extractor</a:t>
            </a:r>
          </a:p>
          <a:p>
            <a:endParaRPr lang="zh-CN" altLang="en-US" dirty="0">
              <a:latin typeface="+mn-lt"/>
            </a:endParaRPr>
          </a:p>
        </p:txBody>
      </p:sp>
      <p:grpSp>
        <p:nvGrpSpPr>
          <p:cNvPr id="43" name="!!Optionblock"/>
          <p:cNvGrpSpPr/>
          <p:nvPr/>
        </p:nvGrpSpPr>
        <p:grpSpPr>
          <a:xfrm>
            <a:off x="1869574" y="1815548"/>
            <a:ext cx="8103705" cy="2160104"/>
            <a:chOff x="1869574" y="1815548"/>
            <a:chExt cx="8103705" cy="2160104"/>
          </a:xfrm>
        </p:grpSpPr>
        <p:sp>
          <p:nvSpPr>
            <p:cNvPr id="41" name="矩形 40"/>
            <p:cNvSpPr/>
            <p:nvPr/>
          </p:nvSpPr>
          <p:spPr>
            <a:xfrm>
              <a:off x="1869574" y="1815548"/>
              <a:ext cx="8103705" cy="2160104"/>
            </a:xfrm>
            <a:prstGeom prst="rect">
              <a:avLst/>
            </a:prstGeom>
            <a:solidFill>
              <a:schemeClr val="bg1"/>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37" name="矩形 36"/>
            <p:cNvSpPr/>
            <p:nvPr/>
          </p:nvSpPr>
          <p:spPr>
            <a:xfrm>
              <a:off x="2090726" y="2311592"/>
              <a:ext cx="2242243" cy="1117407"/>
            </a:xfrm>
            <a:prstGeom prst="rect">
              <a:avLst/>
            </a:prstGeom>
            <a:solidFill>
              <a:srgbClr val="CF7F9D">
                <a:alpha val="50000"/>
              </a:srgbClr>
            </a:solidFill>
            <a:ln>
              <a:solidFill>
                <a:schemeClr val="tx1">
                  <a:lumMod val="65000"/>
                  <a:lumOff val="3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ea typeface="宋体" panose="02010600030101010101" pitchFamily="2" charset="-122"/>
                  <a:cs typeface="Times New Roman" panose="02020603050405020304" pitchFamily="18" charset="0"/>
                </a:rPr>
                <a:t>ResNet101-elastic</a:t>
              </a:r>
            </a:p>
          </p:txBody>
        </p:sp>
        <p:sp>
          <p:nvSpPr>
            <p:cNvPr id="39" name="矩形 38"/>
            <p:cNvSpPr/>
            <p:nvPr/>
          </p:nvSpPr>
          <p:spPr>
            <a:xfrm>
              <a:off x="4800306" y="2311593"/>
              <a:ext cx="2242243" cy="1117407"/>
            </a:xfrm>
            <a:prstGeom prst="rect">
              <a:avLst/>
            </a:prstGeom>
            <a:solidFill>
              <a:srgbClr val="CF7F9D">
                <a:alpha val="50000"/>
              </a:srgbClr>
            </a:solidFill>
            <a:ln>
              <a:solidFill>
                <a:schemeClr val="tx1">
                  <a:lumMod val="65000"/>
                  <a:lumOff val="3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ea typeface="宋体" panose="02010600030101010101" pitchFamily="2" charset="-122"/>
                  <a:cs typeface="Times New Roman" panose="02020603050405020304" pitchFamily="18" charset="0"/>
                </a:rPr>
                <a:t>CheXNet121</a:t>
              </a:r>
            </a:p>
            <a:p>
              <a:pPr algn="ctr"/>
              <a:r>
                <a:rPr lang="en-US" altLang="zh-CN" sz="1400" dirty="0">
                  <a:solidFill>
                    <a:schemeClr val="tx1"/>
                  </a:solidFill>
                  <a:ea typeface="宋体" panose="02010600030101010101" pitchFamily="2" charset="-122"/>
                  <a:cs typeface="Times New Roman" panose="02020603050405020304" pitchFamily="18" charset="0"/>
                </a:rPr>
                <a:t>(Base on DenseNet121)</a:t>
              </a:r>
            </a:p>
          </p:txBody>
        </p:sp>
        <p:sp>
          <p:nvSpPr>
            <p:cNvPr id="40" name="矩形 39"/>
            <p:cNvSpPr/>
            <p:nvPr/>
          </p:nvSpPr>
          <p:spPr>
            <a:xfrm>
              <a:off x="7509885" y="2311593"/>
              <a:ext cx="2242243" cy="1117407"/>
            </a:xfrm>
            <a:prstGeom prst="rect">
              <a:avLst/>
            </a:prstGeom>
            <a:solidFill>
              <a:srgbClr val="CF7F9D">
                <a:alpha val="50000"/>
              </a:srgbClr>
            </a:solidFill>
            <a:ln>
              <a:solidFill>
                <a:schemeClr val="tx1">
                  <a:lumMod val="65000"/>
                  <a:lumOff val="3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err="1">
                  <a:solidFill>
                    <a:schemeClr val="tx1"/>
                  </a:solidFill>
                  <a:ea typeface="宋体" panose="02010600030101010101" pitchFamily="2" charset="-122"/>
                  <a:cs typeface="Times New Roman" panose="02020603050405020304" pitchFamily="18" charset="0"/>
                </a:rPr>
                <a:t>ViT</a:t>
              </a:r>
              <a:endParaRPr lang="en-US" altLang="zh-CN" sz="1400" dirty="0">
                <a:solidFill>
                  <a:schemeClr val="tx1"/>
                </a:solidFill>
                <a:ea typeface="宋体" panose="02010600030101010101" pitchFamily="2" charset="-122"/>
                <a:cs typeface="Times New Roman" panose="02020603050405020304" pitchFamily="18" charset="0"/>
              </a:endParaRPr>
            </a:p>
          </p:txBody>
        </p:sp>
        <p:sp>
          <p:nvSpPr>
            <p:cNvPr id="42" name="!!Options"/>
            <p:cNvSpPr txBox="1"/>
            <p:nvPr/>
          </p:nvSpPr>
          <p:spPr>
            <a:xfrm>
              <a:off x="4685663" y="1815548"/>
              <a:ext cx="2471530" cy="523220"/>
            </a:xfrm>
            <a:prstGeom prst="rect">
              <a:avLst/>
            </a:prstGeom>
            <a:noFill/>
          </p:spPr>
          <p:txBody>
            <a:bodyPr wrap="square" rtlCol="0">
              <a:spAutoFit/>
            </a:bodyPr>
            <a:lstStyle/>
            <a:p>
              <a:pPr algn="ctr"/>
              <a:r>
                <a:rPr lang="en-US" altLang="zh-CN" dirty="0">
                  <a:latin typeface="+mn-lt"/>
                  <a:ea typeface="宋体" panose="02010600030101010101" pitchFamily="2" charset="-122"/>
                  <a:cs typeface="Times New Roman" panose="02020603050405020304" pitchFamily="18" charset="0"/>
                </a:rPr>
                <a:t>Options</a:t>
              </a:r>
            </a:p>
            <a:p>
              <a:endParaRPr lang="zh-CN" altLang="en-US" dirty="0">
                <a:latin typeface="+mn-lt"/>
              </a:endParaRPr>
            </a:p>
          </p:txBody>
        </p:sp>
      </p:grpSp>
    </p:spTree>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BAD6A8B-B5C3-4437-A9DE-A8C2149171DD}" type="slidenum">
              <a:rPr lang="en-AU" smtClean="0">
                <a:latin typeface="+mn-lt"/>
              </a:rPr>
              <a:t>17</a:t>
            </a:fld>
            <a:endParaRPr lang="en-AU">
              <a:latin typeface="+mn-lt"/>
            </a:endParaRPr>
          </a:p>
        </p:txBody>
      </p:sp>
      <p:sp>
        <p:nvSpPr>
          <p:cNvPr id="6" name="TextBox 5"/>
          <p:cNvSpPr txBox="1"/>
          <p:nvPr/>
        </p:nvSpPr>
        <p:spPr>
          <a:xfrm>
            <a:off x="119743" y="6225545"/>
            <a:ext cx="7326086" cy="261610"/>
          </a:xfrm>
          <a:prstGeom prst="rect">
            <a:avLst/>
          </a:prstGeom>
          <a:noFill/>
        </p:spPr>
        <p:txBody>
          <a:bodyPr wrap="square" rtlCol="0">
            <a:spAutoFit/>
          </a:bodyPr>
          <a:lstStyle/>
          <a:p>
            <a:r>
              <a:rPr lang="en-US" sz="1100" dirty="0">
                <a:latin typeface="+mn-lt"/>
                <a:cs typeface="Arial" panose="020B0604020202020204" pitchFamily="34" charset="0"/>
              </a:rPr>
              <a:t>Presenter: </a:t>
            </a:r>
            <a:r>
              <a:rPr lang="en-US" altLang="zh-CN" sz="1100" dirty="0">
                <a:latin typeface="+mn-lt"/>
                <a:cs typeface="Arial" panose="020B0604020202020204" pitchFamily="34" charset="0"/>
              </a:rPr>
              <a:t>Zhiwei</a:t>
            </a:r>
            <a:r>
              <a:rPr lang="en-US" sz="1100" dirty="0">
                <a:latin typeface="+mn-lt"/>
                <a:cs typeface="Arial" panose="020B0604020202020204" pitchFamily="34" charset="0"/>
              </a:rPr>
              <a:t> Guo (z5550962)</a:t>
            </a:r>
          </a:p>
        </p:txBody>
      </p:sp>
      <p:grpSp>
        <p:nvGrpSpPr>
          <p:cNvPr id="235" name="!!Optionblock"/>
          <p:cNvGrpSpPr/>
          <p:nvPr/>
        </p:nvGrpSpPr>
        <p:grpSpPr>
          <a:xfrm>
            <a:off x="1933906" y="1604837"/>
            <a:ext cx="910300" cy="446717"/>
            <a:chOff x="1869574" y="1815548"/>
            <a:chExt cx="8103705" cy="2160104"/>
          </a:xfrm>
        </p:grpSpPr>
        <p:sp>
          <p:nvSpPr>
            <p:cNvPr id="236" name="矩形 235"/>
            <p:cNvSpPr/>
            <p:nvPr/>
          </p:nvSpPr>
          <p:spPr>
            <a:xfrm>
              <a:off x="1869574" y="1815548"/>
              <a:ext cx="8103705" cy="2160104"/>
            </a:xfrm>
            <a:prstGeom prst="rect">
              <a:avLst/>
            </a:prstGeom>
            <a:solidFill>
              <a:schemeClr val="bg1"/>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237" name="矩形 236"/>
            <p:cNvSpPr/>
            <p:nvPr/>
          </p:nvSpPr>
          <p:spPr>
            <a:xfrm>
              <a:off x="2090726" y="2311592"/>
              <a:ext cx="2242243" cy="1117407"/>
            </a:xfrm>
            <a:prstGeom prst="rect">
              <a:avLst/>
            </a:prstGeom>
            <a:solidFill>
              <a:srgbClr val="CF7F9D">
                <a:alpha val="50000"/>
              </a:srgbClr>
            </a:solidFill>
            <a:ln>
              <a:solidFill>
                <a:schemeClr val="tx1">
                  <a:lumMod val="65000"/>
                  <a:lumOff val="3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tLang="zh-CN" sz="1400" dirty="0">
                <a:solidFill>
                  <a:schemeClr val="tx1"/>
                </a:solidFill>
                <a:ea typeface="宋体" panose="02010600030101010101" pitchFamily="2" charset="-122"/>
                <a:cs typeface="Times New Roman" panose="02020603050405020304" pitchFamily="18" charset="0"/>
              </a:endParaRPr>
            </a:p>
          </p:txBody>
        </p:sp>
        <p:sp>
          <p:nvSpPr>
            <p:cNvPr id="238" name="矩形 237"/>
            <p:cNvSpPr/>
            <p:nvPr/>
          </p:nvSpPr>
          <p:spPr>
            <a:xfrm>
              <a:off x="4800306" y="2311593"/>
              <a:ext cx="2242243" cy="1117407"/>
            </a:xfrm>
            <a:prstGeom prst="rect">
              <a:avLst/>
            </a:prstGeom>
            <a:solidFill>
              <a:srgbClr val="CF7F9D">
                <a:alpha val="50000"/>
              </a:srgbClr>
            </a:solidFill>
            <a:ln>
              <a:solidFill>
                <a:schemeClr val="tx1">
                  <a:lumMod val="65000"/>
                  <a:lumOff val="3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tLang="zh-CN" sz="1400" dirty="0">
                <a:solidFill>
                  <a:schemeClr val="tx1"/>
                </a:solidFill>
                <a:ea typeface="宋体" panose="02010600030101010101" pitchFamily="2" charset="-122"/>
                <a:cs typeface="Times New Roman" panose="02020603050405020304" pitchFamily="18" charset="0"/>
              </a:endParaRPr>
            </a:p>
          </p:txBody>
        </p:sp>
        <p:sp>
          <p:nvSpPr>
            <p:cNvPr id="239" name="矩形 238"/>
            <p:cNvSpPr/>
            <p:nvPr/>
          </p:nvSpPr>
          <p:spPr>
            <a:xfrm>
              <a:off x="7509885" y="2311593"/>
              <a:ext cx="2242243" cy="1117407"/>
            </a:xfrm>
            <a:prstGeom prst="rect">
              <a:avLst/>
            </a:prstGeom>
            <a:solidFill>
              <a:srgbClr val="CF7F9D">
                <a:alpha val="50000"/>
              </a:srgbClr>
            </a:solidFill>
            <a:ln>
              <a:solidFill>
                <a:schemeClr val="tx1">
                  <a:lumMod val="65000"/>
                  <a:lumOff val="3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tLang="zh-CN" sz="1400" dirty="0">
                <a:solidFill>
                  <a:schemeClr val="tx1"/>
                </a:solidFill>
                <a:ea typeface="宋体" panose="02010600030101010101" pitchFamily="2" charset="-122"/>
                <a:cs typeface="Times New Roman" panose="02020603050405020304" pitchFamily="18" charset="0"/>
              </a:endParaRPr>
            </a:p>
          </p:txBody>
        </p:sp>
        <p:sp>
          <p:nvSpPr>
            <p:cNvPr id="240" name="!!Options"/>
            <p:cNvSpPr txBox="1"/>
            <p:nvPr/>
          </p:nvSpPr>
          <p:spPr>
            <a:xfrm>
              <a:off x="4685663" y="1815548"/>
              <a:ext cx="2471528" cy="1488258"/>
            </a:xfrm>
            <a:prstGeom prst="rect">
              <a:avLst/>
            </a:prstGeom>
            <a:noFill/>
          </p:spPr>
          <p:txBody>
            <a:bodyPr wrap="square" rtlCol="0">
              <a:spAutoFit/>
            </a:bodyPr>
            <a:lstStyle/>
            <a:p>
              <a:endParaRPr lang="zh-CN" altLang="en-US" dirty="0">
                <a:latin typeface="+mn-lt"/>
              </a:endParaRPr>
            </a:p>
          </p:txBody>
        </p:sp>
      </p:grpSp>
      <p:sp>
        <p:nvSpPr>
          <p:cNvPr id="51" name="矩形 50"/>
          <p:cNvSpPr/>
          <p:nvPr/>
        </p:nvSpPr>
        <p:spPr>
          <a:xfrm>
            <a:off x="8162219" y="823138"/>
            <a:ext cx="1230073" cy="434301"/>
          </a:xfrm>
          <a:prstGeom prst="rect">
            <a:avLst/>
          </a:prstGeom>
          <a:solidFill>
            <a:srgbClr val="C4E3BD"/>
          </a:solidFill>
          <a:ln>
            <a:solidFill>
              <a:schemeClr val="tx1">
                <a:lumMod val="65000"/>
                <a:lumOff val="3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050" dirty="0">
                <a:solidFill>
                  <a:schemeClr val="tx1"/>
                </a:solidFill>
                <a:ea typeface="宋体" panose="02010600030101010101" pitchFamily="2" charset="-122"/>
                <a:cs typeface="Times New Roman" panose="02020603050405020304" pitchFamily="18" charset="0"/>
              </a:rPr>
              <a:t>Shifted Target report</a:t>
            </a:r>
          </a:p>
        </p:txBody>
      </p:sp>
      <p:sp>
        <p:nvSpPr>
          <p:cNvPr id="52" name="矩形 51"/>
          <p:cNvSpPr/>
          <p:nvPr/>
        </p:nvSpPr>
        <p:spPr>
          <a:xfrm>
            <a:off x="1774020" y="831355"/>
            <a:ext cx="1230074" cy="434301"/>
          </a:xfrm>
          <a:prstGeom prst="rect">
            <a:avLst/>
          </a:prstGeom>
          <a:solidFill>
            <a:srgbClr val="C4E3BD"/>
          </a:solidFill>
          <a:ln>
            <a:solidFill>
              <a:schemeClr val="tx1">
                <a:lumMod val="65000"/>
                <a:lumOff val="3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050" dirty="0">
                <a:solidFill>
                  <a:schemeClr val="tx1"/>
                </a:solidFill>
                <a:ea typeface="宋体" panose="02010600030101010101" pitchFamily="2" charset="-122"/>
                <a:cs typeface="Times New Roman" panose="02020603050405020304" pitchFamily="18" charset="0"/>
              </a:rPr>
              <a:t>Chest X-ray Image</a:t>
            </a:r>
          </a:p>
        </p:txBody>
      </p:sp>
      <p:sp>
        <p:nvSpPr>
          <p:cNvPr id="74" name="!!VisualBlock"/>
          <p:cNvSpPr/>
          <p:nvPr/>
        </p:nvSpPr>
        <p:spPr>
          <a:xfrm>
            <a:off x="1774979" y="1539795"/>
            <a:ext cx="1230074" cy="576805"/>
          </a:xfrm>
          <a:prstGeom prst="rect">
            <a:avLst/>
          </a:prstGeom>
          <a:solidFill>
            <a:srgbClr val="C0D4FF"/>
          </a:solidFill>
          <a:ln>
            <a:solidFill>
              <a:schemeClr val="tx1">
                <a:lumMod val="65000"/>
                <a:lumOff val="3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tLang="zh-CN" sz="1050" dirty="0">
              <a:solidFill>
                <a:schemeClr val="tx1"/>
              </a:solidFill>
              <a:ea typeface="宋体" panose="02010600030101010101" pitchFamily="2" charset="-122"/>
              <a:cs typeface="Times New Roman" panose="02020603050405020304" pitchFamily="18" charset="0"/>
            </a:endParaRPr>
          </a:p>
        </p:txBody>
      </p:sp>
      <p:sp>
        <p:nvSpPr>
          <p:cNvPr id="75" name="矩形 74"/>
          <p:cNvSpPr/>
          <p:nvPr/>
        </p:nvSpPr>
        <p:spPr>
          <a:xfrm>
            <a:off x="1774979" y="2563315"/>
            <a:ext cx="1230074" cy="365385"/>
          </a:xfrm>
          <a:prstGeom prst="rect">
            <a:avLst/>
          </a:prstGeom>
          <a:solidFill>
            <a:srgbClr val="DDA3B9">
              <a:alpha val="94902"/>
            </a:srgbClr>
          </a:solidFill>
          <a:ln>
            <a:solidFill>
              <a:schemeClr val="tx1">
                <a:lumMod val="65000"/>
                <a:lumOff val="3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050" dirty="0">
                <a:solidFill>
                  <a:schemeClr val="tx1"/>
                </a:solidFill>
                <a:ea typeface="宋体" panose="02010600030101010101" pitchFamily="2" charset="-122"/>
                <a:cs typeface="Times New Roman" panose="02020603050405020304" pitchFamily="18" charset="0"/>
              </a:rPr>
              <a:t>BERT Image Embeddings</a:t>
            </a:r>
          </a:p>
        </p:txBody>
      </p:sp>
      <p:sp>
        <p:nvSpPr>
          <p:cNvPr id="76" name="矩形 75"/>
          <p:cNvSpPr/>
          <p:nvPr/>
        </p:nvSpPr>
        <p:spPr>
          <a:xfrm>
            <a:off x="3735227" y="2563315"/>
            <a:ext cx="1230074" cy="365385"/>
          </a:xfrm>
          <a:prstGeom prst="rect">
            <a:avLst/>
          </a:prstGeom>
          <a:solidFill>
            <a:srgbClr val="DDA3B9">
              <a:alpha val="94902"/>
            </a:srgbClr>
          </a:solidFill>
          <a:ln>
            <a:solidFill>
              <a:schemeClr val="tx1">
                <a:lumMod val="65000"/>
                <a:lumOff val="3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050" dirty="0">
                <a:solidFill>
                  <a:schemeClr val="tx1"/>
                </a:solidFill>
                <a:ea typeface="宋体" panose="02010600030101010101" pitchFamily="2" charset="-122"/>
                <a:cs typeface="Times New Roman" panose="02020603050405020304" pitchFamily="18" charset="0"/>
              </a:rPr>
              <a:t>BERT Text Embeddings</a:t>
            </a:r>
          </a:p>
        </p:txBody>
      </p:sp>
      <p:sp>
        <p:nvSpPr>
          <p:cNvPr id="77" name="矩形 76"/>
          <p:cNvSpPr/>
          <p:nvPr/>
        </p:nvSpPr>
        <p:spPr>
          <a:xfrm>
            <a:off x="1127477" y="2563315"/>
            <a:ext cx="564827" cy="365385"/>
          </a:xfrm>
          <a:prstGeom prst="rect">
            <a:avLst/>
          </a:prstGeom>
          <a:solidFill>
            <a:srgbClr val="DDA3B9">
              <a:alpha val="94902"/>
            </a:srgbClr>
          </a:solidFill>
          <a:ln>
            <a:solidFill>
              <a:schemeClr val="tx1">
                <a:lumMod val="65000"/>
                <a:lumOff val="3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050" dirty="0">
                <a:solidFill>
                  <a:schemeClr val="tx1"/>
                </a:solidFill>
                <a:ea typeface="宋体" panose="02010600030101010101" pitchFamily="2" charset="-122"/>
                <a:cs typeface="Times New Roman" panose="02020603050405020304" pitchFamily="18" charset="0"/>
              </a:rPr>
              <a:t>[CLS]</a:t>
            </a:r>
          </a:p>
        </p:txBody>
      </p:sp>
      <p:sp>
        <p:nvSpPr>
          <p:cNvPr id="78" name="矩形 77"/>
          <p:cNvSpPr/>
          <p:nvPr/>
        </p:nvSpPr>
        <p:spPr>
          <a:xfrm>
            <a:off x="3087726" y="2563315"/>
            <a:ext cx="564827" cy="365385"/>
          </a:xfrm>
          <a:prstGeom prst="rect">
            <a:avLst/>
          </a:prstGeom>
          <a:solidFill>
            <a:srgbClr val="DDA3B9">
              <a:alpha val="94902"/>
            </a:srgbClr>
          </a:solidFill>
          <a:ln>
            <a:solidFill>
              <a:schemeClr val="tx1">
                <a:lumMod val="65000"/>
                <a:lumOff val="3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050" dirty="0">
                <a:solidFill>
                  <a:schemeClr val="tx1"/>
                </a:solidFill>
                <a:ea typeface="宋体" panose="02010600030101010101" pitchFamily="2" charset="-122"/>
                <a:cs typeface="Times New Roman" panose="02020603050405020304" pitchFamily="18" charset="0"/>
              </a:rPr>
              <a:t>[SEP]</a:t>
            </a:r>
          </a:p>
        </p:txBody>
      </p:sp>
      <p:sp>
        <p:nvSpPr>
          <p:cNvPr id="79" name="矩形 78"/>
          <p:cNvSpPr/>
          <p:nvPr/>
        </p:nvSpPr>
        <p:spPr>
          <a:xfrm>
            <a:off x="5047974" y="2563315"/>
            <a:ext cx="564827" cy="365385"/>
          </a:xfrm>
          <a:prstGeom prst="rect">
            <a:avLst/>
          </a:prstGeom>
          <a:solidFill>
            <a:srgbClr val="DDA3B9">
              <a:alpha val="94902"/>
            </a:srgbClr>
          </a:solidFill>
          <a:ln>
            <a:solidFill>
              <a:schemeClr val="tx1">
                <a:lumMod val="65000"/>
                <a:lumOff val="3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050" dirty="0">
                <a:solidFill>
                  <a:schemeClr val="tx1"/>
                </a:solidFill>
                <a:ea typeface="宋体" panose="02010600030101010101" pitchFamily="2" charset="-122"/>
                <a:cs typeface="Times New Roman" panose="02020603050405020304" pitchFamily="18" charset="0"/>
              </a:rPr>
              <a:t>[SEP]</a:t>
            </a:r>
          </a:p>
        </p:txBody>
      </p:sp>
      <p:sp>
        <p:nvSpPr>
          <p:cNvPr id="80" name="矩形 79"/>
          <p:cNvSpPr/>
          <p:nvPr/>
        </p:nvSpPr>
        <p:spPr>
          <a:xfrm>
            <a:off x="1127477" y="3043208"/>
            <a:ext cx="4485324" cy="1349598"/>
          </a:xfrm>
          <a:prstGeom prst="rect">
            <a:avLst/>
          </a:prstGeom>
          <a:solidFill>
            <a:srgbClr val="C0D4FF"/>
          </a:solidFill>
          <a:ln>
            <a:solidFill>
              <a:schemeClr val="tx1">
                <a:lumMod val="65000"/>
                <a:lumOff val="3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ea typeface="宋体" panose="02010600030101010101" pitchFamily="2" charset="-122"/>
                <a:cs typeface="Times New Roman" panose="02020603050405020304" pitchFamily="18" charset="0"/>
              </a:rPr>
              <a:t>BERT Layers</a:t>
            </a:r>
          </a:p>
        </p:txBody>
      </p:sp>
      <p:sp>
        <p:nvSpPr>
          <p:cNvPr id="81" name="矩形 80"/>
          <p:cNvSpPr/>
          <p:nvPr/>
        </p:nvSpPr>
        <p:spPr>
          <a:xfrm>
            <a:off x="1127477" y="4507314"/>
            <a:ext cx="4485324" cy="365385"/>
          </a:xfrm>
          <a:prstGeom prst="rect">
            <a:avLst/>
          </a:prstGeom>
          <a:solidFill>
            <a:srgbClr val="DDA3B9">
              <a:alpha val="94902"/>
            </a:srgbClr>
          </a:solidFill>
          <a:ln>
            <a:solidFill>
              <a:schemeClr val="tx1">
                <a:lumMod val="65000"/>
                <a:lumOff val="3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ea typeface="宋体" panose="02010600030101010101" pitchFamily="2" charset="-122"/>
                <a:cs typeface="Times New Roman" panose="02020603050405020304" pitchFamily="18" charset="0"/>
              </a:rPr>
              <a:t>Joint</a:t>
            </a:r>
            <a:r>
              <a:rPr lang="en-US" altLang="zh-CN" sz="1050" dirty="0">
                <a:solidFill>
                  <a:schemeClr val="tx1"/>
                </a:solidFill>
                <a:ea typeface="宋体" panose="02010600030101010101" pitchFamily="2" charset="-122"/>
                <a:cs typeface="Times New Roman" panose="02020603050405020304" pitchFamily="18" charset="0"/>
              </a:rPr>
              <a:t> </a:t>
            </a:r>
            <a:r>
              <a:rPr lang="en-US" altLang="zh-CN" sz="1400" dirty="0">
                <a:solidFill>
                  <a:schemeClr val="tx1"/>
                </a:solidFill>
                <a:ea typeface="宋体" panose="02010600030101010101" pitchFamily="2" charset="-122"/>
                <a:cs typeface="Times New Roman" panose="02020603050405020304" pitchFamily="18" charset="0"/>
              </a:rPr>
              <a:t>Embedding</a:t>
            </a:r>
          </a:p>
        </p:txBody>
      </p:sp>
      <p:grpSp>
        <p:nvGrpSpPr>
          <p:cNvPr id="100" name="组合 99"/>
          <p:cNvGrpSpPr/>
          <p:nvPr/>
        </p:nvGrpSpPr>
        <p:grpSpPr>
          <a:xfrm>
            <a:off x="3185010" y="2140677"/>
            <a:ext cx="400339" cy="365385"/>
            <a:chOff x="4909931" y="4532243"/>
            <a:chExt cx="464840" cy="430696"/>
          </a:xfrm>
        </p:grpSpPr>
        <p:sp>
          <p:nvSpPr>
            <p:cNvPr id="83" name="椭圆 82"/>
            <p:cNvSpPr/>
            <p:nvPr/>
          </p:nvSpPr>
          <p:spPr>
            <a:xfrm>
              <a:off x="4909931" y="4532243"/>
              <a:ext cx="464840" cy="430696"/>
            </a:xfrm>
            <a:prstGeom prst="ellipse">
              <a:avLst/>
            </a:prstGeom>
            <a:no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任意多边形: 形状 98"/>
            <p:cNvSpPr/>
            <p:nvPr/>
          </p:nvSpPr>
          <p:spPr>
            <a:xfrm>
              <a:off x="4909931" y="4680120"/>
              <a:ext cx="464840" cy="127369"/>
            </a:xfrm>
            <a:custGeom>
              <a:avLst/>
              <a:gdLst>
                <a:gd name="connsiteX0" fmla="*/ 0 w 443948"/>
                <a:gd name="connsiteY0" fmla="*/ 120090 h 173284"/>
                <a:gd name="connsiteX1" fmla="*/ 152400 w 443948"/>
                <a:gd name="connsiteY1" fmla="*/ 820 h 173284"/>
                <a:gd name="connsiteX2" fmla="*/ 318052 w 443948"/>
                <a:gd name="connsiteY2" fmla="*/ 173099 h 173284"/>
                <a:gd name="connsiteX3" fmla="*/ 443948 w 443948"/>
                <a:gd name="connsiteY3" fmla="*/ 33951 h 173284"/>
              </a:gdLst>
              <a:ahLst/>
              <a:cxnLst>
                <a:cxn ang="0">
                  <a:pos x="connsiteX0" y="connsiteY0"/>
                </a:cxn>
                <a:cxn ang="0">
                  <a:pos x="connsiteX1" y="connsiteY1"/>
                </a:cxn>
                <a:cxn ang="0">
                  <a:pos x="connsiteX2" y="connsiteY2"/>
                </a:cxn>
                <a:cxn ang="0">
                  <a:pos x="connsiteX3" y="connsiteY3"/>
                </a:cxn>
              </a:cxnLst>
              <a:rect l="l" t="t" r="r" b="b"/>
              <a:pathLst>
                <a:path w="443948" h="173284">
                  <a:moveTo>
                    <a:pt x="0" y="120090"/>
                  </a:moveTo>
                  <a:cubicBezTo>
                    <a:pt x="49695" y="56037"/>
                    <a:pt x="99391" y="-8015"/>
                    <a:pt x="152400" y="820"/>
                  </a:cubicBezTo>
                  <a:cubicBezTo>
                    <a:pt x="205409" y="9655"/>
                    <a:pt x="269461" y="167577"/>
                    <a:pt x="318052" y="173099"/>
                  </a:cubicBezTo>
                  <a:cubicBezTo>
                    <a:pt x="366643" y="178621"/>
                    <a:pt x="429591" y="59351"/>
                    <a:pt x="443948" y="33951"/>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1" name="文本框 100"/>
          <p:cNvSpPr txBox="1"/>
          <p:nvPr/>
        </p:nvSpPr>
        <p:spPr>
          <a:xfrm>
            <a:off x="3004093" y="1666266"/>
            <a:ext cx="1116386" cy="415498"/>
          </a:xfrm>
          <a:prstGeom prst="rect">
            <a:avLst/>
          </a:prstGeom>
          <a:noFill/>
        </p:spPr>
        <p:txBody>
          <a:bodyPr wrap="square" rtlCol="0">
            <a:spAutoFit/>
          </a:bodyPr>
          <a:lstStyle/>
          <a:p>
            <a:r>
              <a:rPr lang="en-US" altLang="zh-CN" sz="1050" dirty="0">
                <a:latin typeface="+mn-lt"/>
                <a:cs typeface="Times New Roman" panose="02020603050405020304" pitchFamily="18" charset="0"/>
              </a:rPr>
              <a:t>Positional Encoding</a:t>
            </a:r>
            <a:endParaRPr lang="zh-CN" altLang="en-US" sz="1050" dirty="0">
              <a:latin typeface="+mn-lt"/>
              <a:cs typeface="Times New Roman" panose="02020603050405020304" pitchFamily="18" charset="0"/>
            </a:endParaRPr>
          </a:p>
        </p:txBody>
      </p:sp>
      <p:cxnSp>
        <p:nvCxnSpPr>
          <p:cNvPr id="103" name="直接箭头连接符 102"/>
          <p:cNvCxnSpPr>
            <a:stCxn id="52" idx="2"/>
            <a:endCxn id="74" idx="0"/>
          </p:cNvCxnSpPr>
          <p:nvPr/>
        </p:nvCxnSpPr>
        <p:spPr>
          <a:xfrm>
            <a:off x="2389057" y="1265656"/>
            <a:ext cx="958" cy="27413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05" name="直接箭头连接符 104"/>
          <p:cNvCxnSpPr>
            <a:stCxn id="74" idx="2"/>
            <a:endCxn id="75" idx="0"/>
          </p:cNvCxnSpPr>
          <p:nvPr/>
        </p:nvCxnSpPr>
        <p:spPr>
          <a:xfrm>
            <a:off x="2390015" y="2116598"/>
            <a:ext cx="0" cy="44671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08" name="流程图: 或者 107"/>
          <p:cNvSpPr/>
          <p:nvPr/>
        </p:nvSpPr>
        <p:spPr>
          <a:xfrm>
            <a:off x="2311368" y="2242495"/>
            <a:ext cx="157294" cy="161747"/>
          </a:xfrm>
          <a:prstGeom prst="flowChartOr">
            <a:avLst/>
          </a:prstGeom>
          <a:no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p>
        </p:txBody>
      </p:sp>
      <p:cxnSp>
        <p:nvCxnSpPr>
          <p:cNvPr id="110" name="直接箭头连接符 109"/>
          <p:cNvCxnSpPr>
            <a:stCxn id="83" idx="2"/>
            <a:endCxn id="108" idx="6"/>
          </p:cNvCxnSpPr>
          <p:nvPr/>
        </p:nvCxnSpPr>
        <p:spPr>
          <a:xfrm flipH="1" flipV="1">
            <a:off x="2468663" y="2323369"/>
            <a:ext cx="716345" cy="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pSp>
        <p:nvGrpSpPr>
          <p:cNvPr id="112" name="组合 111"/>
          <p:cNvGrpSpPr/>
          <p:nvPr/>
        </p:nvGrpSpPr>
        <p:grpSpPr>
          <a:xfrm>
            <a:off x="7773658" y="2140677"/>
            <a:ext cx="409890" cy="365385"/>
            <a:chOff x="4875016" y="4532243"/>
            <a:chExt cx="475932" cy="430696"/>
          </a:xfrm>
        </p:grpSpPr>
        <p:sp>
          <p:nvSpPr>
            <p:cNvPr id="113" name="椭圆 112"/>
            <p:cNvSpPr/>
            <p:nvPr/>
          </p:nvSpPr>
          <p:spPr>
            <a:xfrm>
              <a:off x="4875016" y="4532243"/>
              <a:ext cx="464840" cy="430696"/>
            </a:xfrm>
            <a:prstGeom prst="ellipse">
              <a:avLst/>
            </a:prstGeom>
            <a:no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4" name="任意多边形: 形状 113"/>
            <p:cNvSpPr/>
            <p:nvPr/>
          </p:nvSpPr>
          <p:spPr>
            <a:xfrm>
              <a:off x="4875016" y="4719152"/>
              <a:ext cx="475932" cy="120018"/>
            </a:xfrm>
            <a:custGeom>
              <a:avLst/>
              <a:gdLst>
                <a:gd name="connsiteX0" fmla="*/ 0 w 443948"/>
                <a:gd name="connsiteY0" fmla="*/ 120090 h 173284"/>
                <a:gd name="connsiteX1" fmla="*/ 152400 w 443948"/>
                <a:gd name="connsiteY1" fmla="*/ 820 h 173284"/>
                <a:gd name="connsiteX2" fmla="*/ 318052 w 443948"/>
                <a:gd name="connsiteY2" fmla="*/ 173099 h 173284"/>
                <a:gd name="connsiteX3" fmla="*/ 443948 w 443948"/>
                <a:gd name="connsiteY3" fmla="*/ 33951 h 173284"/>
              </a:gdLst>
              <a:ahLst/>
              <a:cxnLst>
                <a:cxn ang="0">
                  <a:pos x="connsiteX0" y="connsiteY0"/>
                </a:cxn>
                <a:cxn ang="0">
                  <a:pos x="connsiteX1" y="connsiteY1"/>
                </a:cxn>
                <a:cxn ang="0">
                  <a:pos x="connsiteX2" y="connsiteY2"/>
                </a:cxn>
                <a:cxn ang="0">
                  <a:pos x="connsiteX3" y="connsiteY3"/>
                </a:cxn>
              </a:cxnLst>
              <a:rect l="l" t="t" r="r" b="b"/>
              <a:pathLst>
                <a:path w="443948" h="173284">
                  <a:moveTo>
                    <a:pt x="0" y="120090"/>
                  </a:moveTo>
                  <a:cubicBezTo>
                    <a:pt x="49695" y="56037"/>
                    <a:pt x="99391" y="-8015"/>
                    <a:pt x="152400" y="820"/>
                  </a:cubicBezTo>
                  <a:cubicBezTo>
                    <a:pt x="205409" y="9655"/>
                    <a:pt x="269461" y="167577"/>
                    <a:pt x="318052" y="173099"/>
                  </a:cubicBezTo>
                  <a:cubicBezTo>
                    <a:pt x="366643" y="178621"/>
                    <a:pt x="429591" y="59351"/>
                    <a:pt x="443948" y="33951"/>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5" name="文本框 114"/>
          <p:cNvSpPr txBox="1"/>
          <p:nvPr/>
        </p:nvSpPr>
        <p:spPr>
          <a:xfrm>
            <a:off x="7571532" y="1658611"/>
            <a:ext cx="1075219" cy="415498"/>
          </a:xfrm>
          <a:prstGeom prst="rect">
            <a:avLst/>
          </a:prstGeom>
          <a:noFill/>
        </p:spPr>
        <p:txBody>
          <a:bodyPr wrap="square" rtlCol="0">
            <a:spAutoFit/>
          </a:bodyPr>
          <a:lstStyle/>
          <a:p>
            <a:r>
              <a:rPr lang="en-US" altLang="zh-CN" sz="1050" dirty="0">
                <a:latin typeface="+mn-lt"/>
                <a:cs typeface="Times New Roman" panose="02020603050405020304" pitchFamily="18" charset="0"/>
              </a:rPr>
              <a:t>Positional Encoding</a:t>
            </a:r>
            <a:endParaRPr lang="zh-CN" altLang="en-US" sz="1050" dirty="0">
              <a:latin typeface="+mn-lt"/>
              <a:cs typeface="Times New Roman" panose="02020603050405020304" pitchFamily="18" charset="0"/>
            </a:endParaRPr>
          </a:p>
        </p:txBody>
      </p:sp>
      <p:cxnSp>
        <p:nvCxnSpPr>
          <p:cNvPr id="116" name="直接箭头连接符 115"/>
          <p:cNvCxnSpPr>
            <a:stCxn id="113" idx="6"/>
            <a:endCxn id="120" idx="2"/>
          </p:cNvCxnSpPr>
          <p:nvPr/>
        </p:nvCxnSpPr>
        <p:spPr>
          <a:xfrm flipV="1">
            <a:off x="8174004" y="2323369"/>
            <a:ext cx="514214" cy="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19" name="直接箭头连接符 118"/>
          <p:cNvCxnSpPr>
            <a:stCxn id="51" idx="2"/>
            <a:endCxn id="82" idx="0"/>
          </p:cNvCxnSpPr>
          <p:nvPr/>
        </p:nvCxnSpPr>
        <p:spPr>
          <a:xfrm flipH="1">
            <a:off x="8766865" y="1257439"/>
            <a:ext cx="10391" cy="129886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20" name="流程图: 或者 119"/>
          <p:cNvSpPr/>
          <p:nvPr/>
        </p:nvSpPr>
        <p:spPr>
          <a:xfrm>
            <a:off x="8688218" y="2242495"/>
            <a:ext cx="157294" cy="161747"/>
          </a:xfrm>
          <a:prstGeom prst="flowChartOr">
            <a:avLst/>
          </a:prstGeom>
          <a:no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p>
        </p:txBody>
      </p:sp>
      <p:cxnSp>
        <p:nvCxnSpPr>
          <p:cNvPr id="170" name="直接连接符 169"/>
          <p:cNvCxnSpPr>
            <a:stCxn id="81" idx="2"/>
          </p:cNvCxnSpPr>
          <p:nvPr/>
        </p:nvCxnSpPr>
        <p:spPr>
          <a:xfrm>
            <a:off x="3370140" y="4872699"/>
            <a:ext cx="0" cy="347306"/>
          </a:xfrm>
          <a:prstGeom prst="line">
            <a:avLst/>
          </a:prstGeom>
        </p:spPr>
        <p:style>
          <a:lnRef idx="2">
            <a:schemeClr val="dk1"/>
          </a:lnRef>
          <a:fillRef idx="0">
            <a:schemeClr val="dk1"/>
          </a:fillRef>
          <a:effectRef idx="1">
            <a:schemeClr val="dk1"/>
          </a:effectRef>
          <a:fontRef idx="minor">
            <a:schemeClr val="tx1"/>
          </a:fontRef>
        </p:style>
      </p:cxnSp>
      <p:cxnSp>
        <p:nvCxnSpPr>
          <p:cNvPr id="171" name="直接连接符 170"/>
          <p:cNvCxnSpPr/>
          <p:nvPr/>
        </p:nvCxnSpPr>
        <p:spPr>
          <a:xfrm flipV="1">
            <a:off x="3370140" y="5198850"/>
            <a:ext cx="2731370" cy="12240"/>
          </a:xfrm>
          <a:prstGeom prst="line">
            <a:avLst/>
          </a:prstGeom>
        </p:spPr>
        <p:style>
          <a:lnRef idx="2">
            <a:schemeClr val="dk1"/>
          </a:lnRef>
          <a:fillRef idx="0">
            <a:schemeClr val="dk1"/>
          </a:fillRef>
          <a:effectRef idx="1">
            <a:schemeClr val="dk1"/>
          </a:effectRef>
          <a:fontRef idx="minor">
            <a:schemeClr val="tx1"/>
          </a:fontRef>
        </p:style>
      </p:cxnSp>
      <p:cxnSp>
        <p:nvCxnSpPr>
          <p:cNvPr id="174" name="直接连接符 173"/>
          <p:cNvCxnSpPr/>
          <p:nvPr/>
        </p:nvCxnSpPr>
        <p:spPr>
          <a:xfrm>
            <a:off x="6101510" y="3460102"/>
            <a:ext cx="0" cy="1738748"/>
          </a:xfrm>
          <a:prstGeom prst="line">
            <a:avLst/>
          </a:prstGeom>
        </p:spPr>
        <p:style>
          <a:lnRef idx="2">
            <a:schemeClr val="dk1"/>
          </a:lnRef>
          <a:fillRef idx="0">
            <a:schemeClr val="dk1"/>
          </a:fillRef>
          <a:effectRef idx="1">
            <a:schemeClr val="dk1"/>
          </a:effectRef>
          <a:fontRef idx="minor">
            <a:schemeClr val="tx1"/>
          </a:fontRef>
        </p:style>
      </p:cxnSp>
      <p:grpSp>
        <p:nvGrpSpPr>
          <p:cNvPr id="199" name="组合 198"/>
          <p:cNvGrpSpPr/>
          <p:nvPr/>
        </p:nvGrpSpPr>
        <p:grpSpPr>
          <a:xfrm>
            <a:off x="6101510" y="2556306"/>
            <a:ext cx="4908018" cy="1836502"/>
            <a:chOff x="6400800" y="2072043"/>
            <a:chExt cx="4942536" cy="1371800"/>
          </a:xfrm>
        </p:grpSpPr>
        <p:cxnSp>
          <p:nvCxnSpPr>
            <p:cNvPr id="178" name="连接符: 肘形 177"/>
            <p:cNvCxnSpPr/>
            <p:nvPr/>
          </p:nvCxnSpPr>
          <p:spPr>
            <a:xfrm>
              <a:off x="6400800" y="2747145"/>
              <a:ext cx="1129218" cy="105214"/>
            </a:xfrm>
            <a:prstGeom prst="bentConnector3">
              <a:avLst>
                <a:gd name="adj1" fmla="val 99877"/>
              </a:avLst>
            </a:prstGeom>
            <a:ln>
              <a:tailEnd type="triangle"/>
            </a:ln>
          </p:spPr>
          <p:style>
            <a:lnRef idx="2">
              <a:schemeClr val="dk1"/>
            </a:lnRef>
            <a:fillRef idx="0">
              <a:schemeClr val="dk1"/>
            </a:fillRef>
            <a:effectRef idx="1">
              <a:schemeClr val="dk1"/>
            </a:effectRef>
            <a:fontRef idx="minor">
              <a:schemeClr val="tx1"/>
            </a:fontRef>
          </p:style>
        </p:cxnSp>
        <p:grpSp>
          <p:nvGrpSpPr>
            <p:cNvPr id="198" name="组合 197"/>
            <p:cNvGrpSpPr/>
            <p:nvPr/>
          </p:nvGrpSpPr>
          <p:grpSpPr>
            <a:xfrm>
              <a:off x="6826464" y="2072043"/>
              <a:ext cx="4516872" cy="1371800"/>
              <a:chOff x="6826464" y="2072043"/>
              <a:chExt cx="4516872" cy="1371800"/>
            </a:xfrm>
          </p:grpSpPr>
          <p:sp>
            <p:nvSpPr>
              <p:cNvPr id="82" name="矩形 81"/>
              <p:cNvSpPr/>
              <p:nvPr/>
            </p:nvSpPr>
            <p:spPr>
              <a:xfrm>
                <a:off x="6826466" y="2072043"/>
                <a:ext cx="4516870" cy="277471"/>
              </a:xfrm>
              <a:prstGeom prst="rect">
                <a:avLst/>
              </a:prstGeom>
              <a:solidFill>
                <a:srgbClr val="DDA3B9">
                  <a:alpha val="94902"/>
                </a:srgbClr>
              </a:solidFill>
              <a:ln>
                <a:solidFill>
                  <a:schemeClr val="tx1">
                    <a:lumMod val="65000"/>
                    <a:lumOff val="3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ea typeface="宋体" panose="02010600030101010101" pitchFamily="2" charset="-122"/>
                    <a:cs typeface="Times New Roman" panose="02020603050405020304" pitchFamily="18" charset="0"/>
                  </a:rPr>
                  <a:t>Output Embeddings</a:t>
                </a:r>
              </a:p>
            </p:txBody>
          </p:sp>
          <p:sp>
            <p:nvSpPr>
              <p:cNvPr id="126" name="矩形 125"/>
              <p:cNvSpPr/>
              <p:nvPr/>
            </p:nvSpPr>
            <p:spPr>
              <a:xfrm>
                <a:off x="6826465" y="2433717"/>
                <a:ext cx="4516870" cy="218344"/>
              </a:xfrm>
              <a:prstGeom prst="rect">
                <a:avLst/>
              </a:prstGeom>
              <a:solidFill>
                <a:srgbClr val="C0D4FF"/>
              </a:solidFill>
              <a:ln>
                <a:solidFill>
                  <a:schemeClr val="tx1">
                    <a:lumMod val="65000"/>
                    <a:lumOff val="3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050" dirty="0">
                    <a:solidFill>
                      <a:schemeClr val="tx1"/>
                    </a:solidFill>
                    <a:ea typeface="宋体" panose="02010600030101010101" pitchFamily="2" charset="-122"/>
                    <a:cs typeface="Times New Roman" panose="02020603050405020304" pitchFamily="18" charset="0"/>
                  </a:rPr>
                  <a:t>Masked Multi-Head Self-Attention + Layer Norm</a:t>
                </a:r>
              </a:p>
            </p:txBody>
          </p:sp>
          <p:sp>
            <p:nvSpPr>
              <p:cNvPr id="131" name="矩形 130"/>
              <p:cNvSpPr/>
              <p:nvPr/>
            </p:nvSpPr>
            <p:spPr>
              <a:xfrm>
                <a:off x="6826464" y="2842230"/>
                <a:ext cx="4516870" cy="218344"/>
              </a:xfrm>
              <a:prstGeom prst="rect">
                <a:avLst/>
              </a:prstGeom>
              <a:solidFill>
                <a:srgbClr val="C0D4FF"/>
              </a:solidFill>
              <a:ln>
                <a:solidFill>
                  <a:schemeClr val="tx1">
                    <a:lumMod val="65000"/>
                    <a:lumOff val="3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050" dirty="0">
                    <a:solidFill>
                      <a:schemeClr val="tx1"/>
                    </a:solidFill>
                    <a:cs typeface="Times New Roman" panose="02020603050405020304" pitchFamily="18" charset="0"/>
                  </a:rPr>
                  <a:t>Multi‑Head Cross‑Attention</a:t>
                </a:r>
              </a:p>
            </p:txBody>
          </p:sp>
          <p:cxnSp>
            <p:nvCxnSpPr>
              <p:cNvPr id="185" name="连接符: 肘形 184"/>
              <p:cNvCxnSpPr/>
              <p:nvPr/>
            </p:nvCxnSpPr>
            <p:spPr>
              <a:xfrm>
                <a:off x="6892945" y="2747145"/>
                <a:ext cx="1274144" cy="90932"/>
              </a:xfrm>
              <a:prstGeom prst="bentConnector3">
                <a:avLst>
                  <a:gd name="adj1" fmla="val 99924"/>
                </a:avLst>
              </a:prstGeom>
              <a:ln>
                <a:tailEnd type="triangle"/>
              </a:ln>
            </p:spPr>
            <p:style>
              <a:lnRef idx="2">
                <a:schemeClr val="dk1"/>
              </a:lnRef>
              <a:fillRef idx="0">
                <a:schemeClr val="dk1"/>
              </a:fillRef>
              <a:effectRef idx="1">
                <a:schemeClr val="dk1"/>
              </a:effectRef>
              <a:fontRef idx="minor">
                <a:schemeClr val="tx1"/>
              </a:fontRef>
            </p:style>
          </p:cxnSp>
          <p:cxnSp>
            <p:nvCxnSpPr>
              <p:cNvPr id="186" name="直接箭头连接符 185"/>
              <p:cNvCxnSpPr>
                <a:stCxn id="126" idx="2"/>
                <a:endCxn id="131" idx="0"/>
              </p:cNvCxnSpPr>
              <p:nvPr/>
            </p:nvCxnSpPr>
            <p:spPr>
              <a:xfrm flipH="1">
                <a:off x="9084899" y="2652061"/>
                <a:ext cx="1" cy="19016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88" name="矩形 187"/>
              <p:cNvSpPr/>
              <p:nvPr/>
            </p:nvSpPr>
            <p:spPr>
              <a:xfrm>
                <a:off x="6826464" y="3225499"/>
                <a:ext cx="4516870" cy="218344"/>
              </a:xfrm>
              <a:prstGeom prst="rect">
                <a:avLst/>
              </a:prstGeom>
              <a:solidFill>
                <a:srgbClr val="C0D4FF"/>
              </a:solidFill>
              <a:ln>
                <a:solidFill>
                  <a:schemeClr val="tx1">
                    <a:lumMod val="65000"/>
                    <a:lumOff val="3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050" dirty="0">
                    <a:solidFill>
                      <a:schemeClr val="tx1"/>
                    </a:solidFill>
                    <a:cs typeface="Times New Roman" panose="02020603050405020304" pitchFamily="18" charset="0"/>
                  </a:rPr>
                  <a:t>Feed‑Forward Network </a:t>
                </a:r>
                <a:r>
                  <a:rPr lang="en-US" altLang="zh-CN" sz="1050" dirty="0">
                    <a:solidFill>
                      <a:schemeClr val="tx1"/>
                    </a:solidFill>
                    <a:ea typeface="宋体" panose="02010600030101010101" pitchFamily="2" charset="-122"/>
                    <a:cs typeface="Times New Roman" panose="02020603050405020304" pitchFamily="18" charset="0"/>
                  </a:rPr>
                  <a:t>+ Layer Norm</a:t>
                </a:r>
              </a:p>
            </p:txBody>
          </p:sp>
        </p:grpSp>
      </p:grpSp>
      <p:sp>
        <p:nvSpPr>
          <p:cNvPr id="209" name="矩形 208"/>
          <p:cNvSpPr/>
          <p:nvPr/>
        </p:nvSpPr>
        <p:spPr>
          <a:xfrm>
            <a:off x="6534594" y="4509862"/>
            <a:ext cx="4485324" cy="365385"/>
          </a:xfrm>
          <a:prstGeom prst="rect">
            <a:avLst/>
          </a:prstGeom>
          <a:solidFill>
            <a:srgbClr val="DDA3B9">
              <a:alpha val="94902"/>
            </a:srgbClr>
          </a:solidFill>
          <a:ln>
            <a:solidFill>
              <a:schemeClr val="tx1">
                <a:lumMod val="65000"/>
                <a:lumOff val="3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ea typeface="宋体" panose="02010600030101010101" pitchFamily="2" charset="-122"/>
                <a:cs typeface="Times New Roman" panose="02020603050405020304" pitchFamily="18" charset="0"/>
              </a:rPr>
              <a:t>Linear</a:t>
            </a:r>
          </a:p>
        </p:txBody>
      </p:sp>
      <p:sp>
        <p:nvSpPr>
          <p:cNvPr id="210" name="矩形 209"/>
          <p:cNvSpPr/>
          <p:nvPr/>
        </p:nvSpPr>
        <p:spPr>
          <a:xfrm>
            <a:off x="6534594" y="5004603"/>
            <a:ext cx="4485324" cy="365385"/>
          </a:xfrm>
          <a:prstGeom prst="rect">
            <a:avLst/>
          </a:prstGeom>
          <a:solidFill>
            <a:srgbClr val="DDA3B9">
              <a:alpha val="94902"/>
            </a:srgbClr>
          </a:solidFill>
          <a:ln>
            <a:solidFill>
              <a:schemeClr val="tx1">
                <a:lumMod val="65000"/>
                <a:lumOff val="3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err="1">
                <a:solidFill>
                  <a:schemeClr val="tx1"/>
                </a:solidFill>
                <a:ea typeface="宋体" panose="02010600030101010101" pitchFamily="2" charset="-122"/>
                <a:cs typeface="Times New Roman" panose="02020603050405020304" pitchFamily="18" charset="0"/>
              </a:rPr>
              <a:t>Softmax</a:t>
            </a:r>
            <a:endParaRPr lang="en-US" altLang="zh-CN" sz="1400" dirty="0">
              <a:solidFill>
                <a:schemeClr val="tx1"/>
              </a:solidFill>
              <a:ea typeface="宋体" panose="02010600030101010101" pitchFamily="2" charset="-122"/>
              <a:cs typeface="Times New Roman" panose="02020603050405020304" pitchFamily="18" charset="0"/>
            </a:endParaRPr>
          </a:p>
        </p:txBody>
      </p:sp>
      <p:sp>
        <p:nvSpPr>
          <p:cNvPr id="211" name="矩形 210"/>
          <p:cNvSpPr/>
          <p:nvPr/>
        </p:nvSpPr>
        <p:spPr>
          <a:xfrm>
            <a:off x="7787465" y="5590782"/>
            <a:ext cx="2006960" cy="434301"/>
          </a:xfrm>
          <a:prstGeom prst="rect">
            <a:avLst/>
          </a:prstGeom>
          <a:solidFill>
            <a:srgbClr val="C4E3BD"/>
          </a:solidFill>
          <a:ln>
            <a:solidFill>
              <a:schemeClr val="tx1">
                <a:lumMod val="65000"/>
                <a:lumOff val="3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050" dirty="0">
                <a:solidFill>
                  <a:schemeClr val="tx1"/>
                </a:solidFill>
                <a:ea typeface="宋体" panose="02010600030101010101" pitchFamily="2" charset="-122"/>
                <a:cs typeface="Times New Roman" panose="02020603050405020304" pitchFamily="18" charset="0"/>
              </a:rPr>
              <a:t>Output Tokens Probability</a:t>
            </a:r>
          </a:p>
        </p:txBody>
      </p:sp>
      <p:cxnSp>
        <p:nvCxnSpPr>
          <p:cNvPr id="212" name="直接箭头连接符 211"/>
          <p:cNvCxnSpPr>
            <a:stCxn id="131" idx="2"/>
            <a:endCxn id="188" idx="0"/>
          </p:cNvCxnSpPr>
          <p:nvPr/>
        </p:nvCxnSpPr>
        <p:spPr>
          <a:xfrm>
            <a:off x="8766862" y="3879706"/>
            <a:ext cx="0" cy="22079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15" name="直接箭头连接符 214"/>
          <p:cNvCxnSpPr/>
          <p:nvPr/>
        </p:nvCxnSpPr>
        <p:spPr>
          <a:xfrm>
            <a:off x="8790945" y="5369989"/>
            <a:ext cx="0" cy="22079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228" name="!!VisualBlockText"/>
          <p:cNvSpPr txBox="1"/>
          <p:nvPr/>
        </p:nvSpPr>
        <p:spPr>
          <a:xfrm>
            <a:off x="1697778" y="1588391"/>
            <a:ext cx="1405256" cy="630942"/>
          </a:xfrm>
          <a:prstGeom prst="rect">
            <a:avLst/>
          </a:prstGeom>
          <a:noFill/>
        </p:spPr>
        <p:txBody>
          <a:bodyPr wrap="square" rtlCol="0">
            <a:spAutoFit/>
          </a:bodyPr>
          <a:lstStyle/>
          <a:p>
            <a:pPr algn="ctr"/>
            <a:r>
              <a:rPr lang="en-US" altLang="zh-CN" sz="1050" dirty="0">
                <a:latin typeface="+mn-lt"/>
                <a:ea typeface="宋体" panose="02010600030101010101" pitchFamily="2" charset="-122"/>
                <a:cs typeface="Times New Roman" panose="02020603050405020304" pitchFamily="18" charset="0"/>
              </a:rPr>
              <a:t>Visual Feature Extractor</a:t>
            </a:r>
          </a:p>
          <a:p>
            <a:endParaRPr lang="zh-CN" altLang="en-US" dirty="0">
              <a:latin typeface="+mn-lt"/>
            </a:endParaRPr>
          </a:p>
        </p:txBody>
      </p:sp>
      <p:sp>
        <p:nvSpPr>
          <p:cNvPr id="3" name="文本框 2"/>
          <p:cNvSpPr txBox="1"/>
          <p:nvPr/>
        </p:nvSpPr>
        <p:spPr>
          <a:xfrm>
            <a:off x="-231531" y="53697"/>
            <a:ext cx="7587634" cy="769441"/>
          </a:xfrm>
          <a:prstGeom prst="rect">
            <a:avLst/>
          </a:prstGeom>
          <a:noFill/>
        </p:spPr>
        <p:txBody>
          <a:bodyPr wrap="square">
            <a:spAutoFit/>
          </a:bodyPr>
          <a:lstStyle/>
          <a:p>
            <a:pPr algn="ctr">
              <a:buNone/>
            </a:pPr>
            <a:r>
              <a:rPr lang="en-GB" altLang="zh-CN" sz="4400" b="1" dirty="0">
                <a:latin typeface="+mn-lt"/>
                <a:cs typeface="Times New Roman" panose="02020603050405020304" pitchFamily="18" charset="0"/>
              </a:rPr>
              <a:t>Image Input Only Network</a:t>
            </a:r>
          </a:p>
        </p:txBody>
      </p:sp>
    </p:spTree>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BAD6A8B-B5C3-4437-A9DE-A8C2149171DD}" type="slidenum">
              <a:rPr lang="en-AU" smtClean="0">
                <a:latin typeface="+mn-lt"/>
              </a:rPr>
              <a:t>18</a:t>
            </a:fld>
            <a:endParaRPr lang="en-AU">
              <a:latin typeface="+mn-lt"/>
            </a:endParaRPr>
          </a:p>
        </p:txBody>
      </p:sp>
      <p:sp>
        <p:nvSpPr>
          <p:cNvPr id="6" name="TextBox 5"/>
          <p:cNvSpPr txBox="1"/>
          <p:nvPr/>
        </p:nvSpPr>
        <p:spPr>
          <a:xfrm>
            <a:off x="119743" y="6225545"/>
            <a:ext cx="7326086" cy="261610"/>
          </a:xfrm>
          <a:prstGeom prst="rect">
            <a:avLst/>
          </a:prstGeom>
          <a:noFill/>
        </p:spPr>
        <p:txBody>
          <a:bodyPr wrap="square" rtlCol="0">
            <a:spAutoFit/>
          </a:bodyPr>
          <a:lstStyle/>
          <a:p>
            <a:r>
              <a:rPr lang="en-US" sz="1100" dirty="0">
                <a:latin typeface="+mn-lt"/>
                <a:cs typeface="Arial" panose="020B0604020202020204" pitchFamily="34" charset="0"/>
              </a:rPr>
              <a:t>Presenter: </a:t>
            </a:r>
            <a:r>
              <a:rPr lang="en-US" altLang="zh-CN" sz="1100" dirty="0">
                <a:latin typeface="+mn-lt"/>
                <a:cs typeface="Arial" panose="020B0604020202020204" pitchFamily="34" charset="0"/>
              </a:rPr>
              <a:t>Zhiwei</a:t>
            </a:r>
            <a:r>
              <a:rPr lang="en-US" sz="1100" dirty="0">
                <a:latin typeface="+mn-lt"/>
                <a:cs typeface="Arial" panose="020B0604020202020204" pitchFamily="34" charset="0"/>
              </a:rPr>
              <a:t> Guo (z5550962)</a:t>
            </a:r>
          </a:p>
        </p:txBody>
      </p:sp>
      <p:grpSp>
        <p:nvGrpSpPr>
          <p:cNvPr id="235" name="!!Optionblock"/>
          <p:cNvGrpSpPr/>
          <p:nvPr/>
        </p:nvGrpSpPr>
        <p:grpSpPr>
          <a:xfrm>
            <a:off x="1956208" y="1636451"/>
            <a:ext cx="910300" cy="446717"/>
            <a:chOff x="1869574" y="1815548"/>
            <a:chExt cx="8103705" cy="2160104"/>
          </a:xfrm>
        </p:grpSpPr>
        <p:sp>
          <p:nvSpPr>
            <p:cNvPr id="236" name="矩形 235"/>
            <p:cNvSpPr/>
            <p:nvPr/>
          </p:nvSpPr>
          <p:spPr>
            <a:xfrm>
              <a:off x="1869574" y="1815548"/>
              <a:ext cx="8103705" cy="2160104"/>
            </a:xfrm>
            <a:prstGeom prst="rect">
              <a:avLst/>
            </a:prstGeom>
            <a:solidFill>
              <a:schemeClr val="bg1"/>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237" name="矩形 236"/>
            <p:cNvSpPr/>
            <p:nvPr/>
          </p:nvSpPr>
          <p:spPr>
            <a:xfrm>
              <a:off x="2090726" y="2311592"/>
              <a:ext cx="2242243" cy="1117407"/>
            </a:xfrm>
            <a:prstGeom prst="rect">
              <a:avLst/>
            </a:prstGeom>
            <a:solidFill>
              <a:srgbClr val="CF7F9D">
                <a:alpha val="50000"/>
              </a:srgbClr>
            </a:solidFill>
            <a:ln>
              <a:solidFill>
                <a:schemeClr val="tx1">
                  <a:lumMod val="65000"/>
                  <a:lumOff val="3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tLang="zh-CN" sz="1400" dirty="0">
                <a:solidFill>
                  <a:schemeClr val="tx1"/>
                </a:solidFill>
                <a:ea typeface="宋体" panose="02010600030101010101" pitchFamily="2" charset="-122"/>
                <a:cs typeface="Times New Roman" panose="02020603050405020304" pitchFamily="18" charset="0"/>
              </a:endParaRPr>
            </a:p>
          </p:txBody>
        </p:sp>
        <p:sp>
          <p:nvSpPr>
            <p:cNvPr id="238" name="矩形 237"/>
            <p:cNvSpPr/>
            <p:nvPr/>
          </p:nvSpPr>
          <p:spPr>
            <a:xfrm>
              <a:off x="4800306" y="2311593"/>
              <a:ext cx="2242243" cy="1117407"/>
            </a:xfrm>
            <a:prstGeom prst="rect">
              <a:avLst/>
            </a:prstGeom>
            <a:solidFill>
              <a:srgbClr val="CF7F9D">
                <a:alpha val="50000"/>
              </a:srgbClr>
            </a:solidFill>
            <a:ln>
              <a:solidFill>
                <a:schemeClr val="tx1">
                  <a:lumMod val="65000"/>
                  <a:lumOff val="3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tLang="zh-CN" sz="1400" dirty="0">
                <a:solidFill>
                  <a:schemeClr val="tx1"/>
                </a:solidFill>
                <a:ea typeface="宋体" panose="02010600030101010101" pitchFamily="2" charset="-122"/>
                <a:cs typeface="Times New Roman" panose="02020603050405020304" pitchFamily="18" charset="0"/>
              </a:endParaRPr>
            </a:p>
          </p:txBody>
        </p:sp>
        <p:sp>
          <p:nvSpPr>
            <p:cNvPr id="239" name="矩形 238"/>
            <p:cNvSpPr/>
            <p:nvPr/>
          </p:nvSpPr>
          <p:spPr>
            <a:xfrm>
              <a:off x="7509885" y="2311593"/>
              <a:ext cx="2242243" cy="1117407"/>
            </a:xfrm>
            <a:prstGeom prst="rect">
              <a:avLst/>
            </a:prstGeom>
            <a:solidFill>
              <a:srgbClr val="CF7F9D">
                <a:alpha val="50000"/>
              </a:srgbClr>
            </a:solidFill>
            <a:ln>
              <a:solidFill>
                <a:schemeClr val="tx1">
                  <a:lumMod val="65000"/>
                  <a:lumOff val="3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tLang="zh-CN" sz="1400" dirty="0">
                <a:solidFill>
                  <a:schemeClr val="tx1"/>
                </a:solidFill>
                <a:ea typeface="宋体" panose="02010600030101010101" pitchFamily="2" charset="-122"/>
                <a:cs typeface="Times New Roman" panose="02020603050405020304" pitchFamily="18" charset="0"/>
              </a:endParaRPr>
            </a:p>
          </p:txBody>
        </p:sp>
        <p:sp>
          <p:nvSpPr>
            <p:cNvPr id="240" name="!!Options"/>
            <p:cNvSpPr txBox="1"/>
            <p:nvPr/>
          </p:nvSpPr>
          <p:spPr>
            <a:xfrm>
              <a:off x="4685663" y="1815548"/>
              <a:ext cx="2471528" cy="1488258"/>
            </a:xfrm>
            <a:prstGeom prst="rect">
              <a:avLst/>
            </a:prstGeom>
            <a:noFill/>
          </p:spPr>
          <p:txBody>
            <a:bodyPr wrap="square" rtlCol="0">
              <a:spAutoFit/>
            </a:bodyPr>
            <a:lstStyle/>
            <a:p>
              <a:endParaRPr lang="zh-CN" altLang="en-US" dirty="0">
                <a:latin typeface="+mn-lt"/>
              </a:endParaRPr>
            </a:p>
          </p:txBody>
        </p:sp>
      </p:grpSp>
      <p:sp>
        <p:nvSpPr>
          <p:cNvPr id="51" name="矩形 50"/>
          <p:cNvSpPr/>
          <p:nvPr/>
        </p:nvSpPr>
        <p:spPr>
          <a:xfrm>
            <a:off x="8184521" y="854752"/>
            <a:ext cx="1230073" cy="434301"/>
          </a:xfrm>
          <a:prstGeom prst="rect">
            <a:avLst/>
          </a:prstGeom>
          <a:solidFill>
            <a:srgbClr val="C4E3BD"/>
          </a:solidFill>
          <a:ln>
            <a:solidFill>
              <a:schemeClr val="tx1">
                <a:lumMod val="65000"/>
                <a:lumOff val="3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050" dirty="0">
                <a:solidFill>
                  <a:schemeClr val="tx1"/>
                </a:solidFill>
                <a:ea typeface="宋体" panose="02010600030101010101" pitchFamily="2" charset="-122"/>
                <a:cs typeface="Times New Roman" panose="02020603050405020304" pitchFamily="18" charset="0"/>
              </a:rPr>
              <a:t>Shifted Target report</a:t>
            </a:r>
          </a:p>
        </p:txBody>
      </p:sp>
      <p:sp>
        <p:nvSpPr>
          <p:cNvPr id="52" name="矩形 51"/>
          <p:cNvSpPr/>
          <p:nvPr/>
        </p:nvSpPr>
        <p:spPr>
          <a:xfrm>
            <a:off x="1796322" y="862969"/>
            <a:ext cx="1230074" cy="434301"/>
          </a:xfrm>
          <a:prstGeom prst="rect">
            <a:avLst/>
          </a:prstGeom>
          <a:solidFill>
            <a:srgbClr val="C4E3BD"/>
          </a:solidFill>
          <a:ln>
            <a:solidFill>
              <a:schemeClr val="tx1">
                <a:lumMod val="65000"/>
                <a:lumOff val="3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050" dirty="0">
                <a:solidFill>
                  <a:schemeClr val="tx1"/>
                </a:solidFill>
                <a:ea typeface="宋体" panose="02010600030101010101" pitchFamily="2" charset="-122"/>
                <a:cs typeface="Times New Roman" panose="02020603050405020304" pitchFamily="18" charset="0"/>
              </a:rPr>
              <a:t>Chest X-ray Image</a:t>
            </a:r>
          </a:p>
        </p:txBody>
      </p:sp>
      <p:sp>
        <p:nvSpPr>
          <p:cNvPr id="74" name="!!VisualBlock"/>
          <p:cNvSpPr/>
          <p:nvPr/>
        </p:nvSpPr>
        <p:spPr>
          <a:xfrm>
            <a:off x="1797281" y="1571409"/>
            <a:ext cx="1230074" cy="576805"/>
          </a:xfrm>
          <a:prstGeom prst="rect">
            <a:avLst/>
          </a:prstGeom>
          <a:solidFill>
            <a:srgbClr val="C0D4FF"/>
          </a:solidFill>
          <a:ln>
            <a:solidFill>
              <a:schemeClr val="tx1">
                <a:lumMod val="65000"/>
                <a:lumOff val="3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tLang="zh-CN" sz="1050" dirty="0">
              <a:solidFill>
                <a:schemeClr val="tx1"/>
              </a:solidFill>
              <a:ea typeface="宋体" panose="02010600030101010101" pitchFamily="2" charset="-122"/>
              <a:cs typeface="Times New Roman" panose="02020603050405020304" pitchFamily="18" charset="0"/>
            </a:endParaRPr>
          </a:p>
        </p:txBody>
      </p:sp>
      <p:sp>
        <p:nvSpPr>
          <p:cNvPr id="75" name="矩形 74"/>
          <p:cNvSpPr/>
          <p:nvPr/>
        </p:nvSpPr>
        <p:spPr>
          <a:xfrm>
            <a:off x="1797281" y="2594929"/>
            <a:ext cx="1230074" cy="365385"/>
          </a:xfrm>
          <a:prstGeom prst="rect">
            <a:avLst/>
          </a:prstGeom>
          <a:solidFill>
            <a:srgbClr val="DDA3B9">
              <a:alpha val="94902"/>
            </a:srgbClr>
          </a:solidFill>
          <a:ln>
            <a:solidFill>
              <a:schemeClr val="tx1">
                <a:lumMod val="65000"/>
                <a:lumOff val="3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050" dirty="0">
                <a:solidFill>
                  <a:schemeClr val="tx1"/>
                </a:solidFill>
                <a:ea typeface="宋体" panose="02010600030101010101" pitchFamily="2" charset="-122"/>
                <a:cs typeface="Times New Roman" panose="02020603050405020304" pitchFamily="18" charset="0"/>
              </a:rPr>
              <a:t>BERT Image Embeddings</a:t>
            </a:r>
          </a:p>
        </p:txBody>
      </p:sp>
      <p:sp>
        <p:nvSpPr>
          <p:cNvPr id="76" name="矩形 75"/>
          <p:cNvSpPr/>
          <p:nvPr/>
        </p:nvSpPr>
        <p:spPr>
          <a:xfrm>
            <a:off x="3757529" y="2594929"/>
            <a:ext cx="1230074" cy="365385"/>
          </a:xfrm>
          <a:prstGeom prst="rect">
            <a:avLst/>
          </a:prstGeom>
          <a:solidFill>
            <a:srgbClr val="DDA3B9">
              <a:alpha val="94902"/>
            </a:srgbClr>
          </a:solidFill>
          <a:ln>
            <a:solidFill>
              <a:schemeClr val="tx1">
                <a:lumMod val="65000"/>
                <a:lumOff val="3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050" dirty="0">
                <a:solidFill>
                  <a:schemeClr val="tx1"/>
                </a:solidFill>
                <a:ea typeface="宋体" panose="02010600030101010101" pitchFamily="2" charset="-122"/>
                <a:cs typeface="Times New Roman" panose="02020603050405020304" pitchFamily="18" charset="0"/>
              </a:rPr>
              <a:t>BERT Text Embeddings</a:t>
            </a:r>
          </a:p>
        </p:txBody>
      </p:sp>
      <p:sp>
        <p:nvSpPr>
          <p:cNvPr id="77" name="矩形 76"/>
          <p:cNvSpPr/>
          <p:nvPr/>
        </p:nvSpPr>
        <p:spPr>
          <a:xfrm>
            <a:off x="1149779" y="2594929"/>
            <a:ext cx="564827" cy="365385"/>
          </a:xfrm>
          <a:prstGeom prst="rect">
            <a:avLst/>
          </a:prstGeom>
          <a:solidFill>
            <a:srgbClr val="DDA3B9">
              <a:alpha val="94902"/>
            </a:srgbClr>
          </a:solidFill>
          <a:ln>
            <a:solidFill>
              <a:schemeClr val="tx1">
                <a:lumMod val="65000"/>
                <a:lumOff val="3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050" dirty="0">
                <a:solidFill>
                  <a:schemeClr val="tx1"/>
                </a:solidFill>
                <a:ea typeface="宋体" panose="02010600030101010101" pitchFamily="2" charset="-122"/>
                <a:cs typeface="Times New Roman" panose="02020603050405020304" pitchFamily="18" charset="0"/>
              </a:rPr>
              <a:t>[CLS]</a:t>
            </a:r>
          </a:p>
        </p:txBody>
      </p:sp>
      <p:sp>
        <p:nvSpPr>
          <p:cNvPr id="78" name="矩形 77"/>
          <p:cNvSpPr/>
          <p:nvPr/>
        </p:nvSpPr>
        <p:spPr>
          <a:xfrm>
            <a:off x="3110028" y="2594929"/>
            <a:ext cx="564827" cy="365385"/>
          </a:xfrm>
          <a:prstGeom prst="rect">
            <a:avLst/>
          </a:prstGeom>
          <a:solidFill>
            <a:srgbClr val="DDA3B9">
              <a:alpha val="94902"/>
            </a:srgbClr>
          </a:solidFill>
          <a:ln>
            <a:solidFill>
              <a:schemeClr val="tx1">
                <a:lumMod val="65000"/>
                <a:lumOff val="3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050" dirty="0">
                <a:solidFill>
                  <a:schemeClr val="tx1"/>
                </a:solidFill>
                <a:ea typeface="宋体" panose="02010600030101010101" pitchFamily="2" charset="-122"/>
                <a:cs typeface="Times New Roman" panose="02020603050405020304" pitchFamily="18" charset="0"/>
              </a:rPr>
              <a:t>[SEP]</a:t>
            </a:r>
          </a:p>
        </p:txBody>
      </p:sp>
      <p:sp>
        <p:nvSpPr>
          <p:cNvPr id="79" name="矩形 78"/>
          <p:cNvSpPr/>
          <p:nvPr/>
        </p:nvSpPr>
        <p:spPr>
          <a:xfrm>
            <a:off x="5070276" y="2594929"/>
            <a:ext cx="564827" cy="365385"/>
          </a:xfrm>
          <a:prstGeom prst="rect">
            <a:avLst/>
          </a:prstGeom>
          <a:solidFill>
            <a:srgbClr val="DDA3B9">
              <a:alpha val="94902"/>
            </a:srgbClr>
          </a:solidFill>
          <a:ln>
            <a:solidFill>
              <a:schemeClr val="tx1">
                <a:lumMod val="65000"/>
                <a:lumOff val="3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050" dirty="0">
                <a:solidFill>
                  <a:schemeClr val="tx1"/>
                </a:solidFill>
                <a:ea typeface="宋体" panose="02010600030101010101" pitchFamily="2" charset="-122"/>
                <a:cs typeface="Times New Roman" panose="02020603050405020304" pitchFamily="18" charset="0"/>
              </a:rPr>
              <a:t>[SEP]</a:t>
            </a:r>
          </a:p>
        </p:txBody>
      </p:sp>
      <p:sp>
        <p:nvSpPr>
          <p:cNvPr id="80" name="矩形 79"/>
          <p:cNvSpPr/>
          <p:nvPr/>
        </p:nvSpPr>
        <p:spPr>
          <a:xfrm>
            <a:off x="1149779" y="3558223"/>
            <a:ext cx="4485324" cy="1349598"/>
          </a:xfrm>
          <a:prstGeom prst="rect">
            <a:avLst/>
          </a:prstGeom>
          <a:solidFill>
            <a:srgbClr val="C0D4FF"/>
          </a:solidFill>
          <a:ln>
            <a:solidFill>
              <a:schemeClr val="tx1">
                <a:lumMod val="65000"/>
                <a:lumOff val="3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ea typeface="宋体" panose="02010600030101010101" pitchFamily="2" charset="-122"/>
                <a:cs typeface="Times New Roman" panose="02020603050405020304" pitchFamily="18" charset="0"/>
              </a:rPr>
              <a:t>BERT Layers</a:t>
            </a:r>
          </a:p>
        </p:txBody>
      </p:sp>
      <p:sp>
        <p:nvSpPr>
          <p:cNvPr id="81" name="矩形 80"/>
          <p:cNvSpPr/>
          <p:nvPr/>
        </p:nvSpPr>
        <p:spPr>
          <a:xfrm>
            <a:off x="1149779" y="5036217"/>
            <a:ext cx="4485324" cy="365385"/>
          </a:xfrm>
          <a:prstGeom prst="rect">
            <a:avLst/>
          </a:prstGeom>
          <a:solidFill>
            <a:srgbClr val="DDA3B9">
              <a:alpha val="94902"/>
            </a:srgbClr>
          </a:solidFill>
          <a:ln>
            <a:solidFill>
              <a:schemeClr val="tx1">
                <a:lumMod val="65000"/>
                <a:lumOff val="3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ea typeface="宋体" panose="02010600030101010101" pitchFamily="2" charset="-122"/>
                <a:cs typeface="Times New Roman" panose="02020603050405020304" pitchFamily="18" charset="0"/>
              </a:rPr>
              <a:t>Joint</a:t>
            </a:r>
            <a:r>
              <a:rPr lang="en-US" altLang="zh-CN" sz="1050" dirty="0">
                <a:solidFill>
                  <a:schemeClr val="tx1"/>
                </a:solidFill>
                <a:ea typeface="宋体" panose="02010600030101010101" pitchFamily="2" charset="-122"/>
                <a:cs typeface="Times New Roman" panose="02020603050405020304" pitchFamily="18" charset="0"/>
              </a:rPr>
              <a:t> </a:t>
            </a:r>
            <a:r>
              <a:rPr lang="en-US" altLang="zh-CN" sz="1400" dirty="0">
                <a:solidFill>
                  <a:schemeClr val="tx1"/>
                </a:solidFill>
                <a:ea typeface="宋体" panose="02010600030101010101" pitchFamily="2" charset="-122"/>
                <a:cs typeface="Times New Roman" panose="02020603050405020304" pitchFamily="18" charset="0"/>
              </a:rPr>
              <a:t>Embedding</a:t>
            </a:r>
          </a:p>
        </p:txBody>
      </p:sp>
      <p:grpSp>
        <p:nvGrpSpPr>
          <p:cNvPr id="100" name="组合 99"/>
          <p:cNvGrpSpPr/>
          <p:nvPr/>
        </p:nvGrpSpPr>
        <p:grpSpPr>
          <a:xfrm>
            <a:off x="3207312" y="2172291"/>
            <a:ext cx="400339" cy="365385"/>
            <a:chOff x="4909931" y="4532243"/>
            <a:chExt cx="464840" cy="430696"/>
          </a:xfrm>
        </p:grpSpPr>
        <p:sp>
          <p:nvSpPr>
            <p:cNvPr id="83" name="椭圆 82"/>
            <p:cNvSpPr/>
            <p:nvPr/>
          </p:nvSpPr>
          <p:spPr>
            <a:xfrm>
              <a:off x="4909931" y="4532243"/>
              <a:ext cx="464840" cy="430696"/>
            </a:xfrm>
            <a:prstGeom prst="ellipse">
              <a:avLst/>
            </a:prstGeom>
            <a:no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任意多边形: 形状 98"/>
            <p:cNvSpPr/>
            <p:nvPr/>
          </p:nvSpPr>
          <p:spPr>
            <a:xfrm>
              <a:off x="4909931" y="4680120"/>
              <a:ext cx="464840" cy="127369"/>
            </a:xfrm>
            <a:custGeom>
              <a:avLst/>
              <a:gdLst>
                <a:gd name="connsiteX0" fmla="*/ 0 w 443948"/>
                <a:gd name="connsiteY0" fmla="*/ 120090 h 173284"/>
                <a:gd name="connsiteX1" fmla="*/ 152400 w 443948"/>
                <a:gd name="connsiteY1" fmla="*/ 820 h 173284"/>
                <a:gd name="connsiteX2" fmla="*/ 318052 w 443948"/>
                <a:gd name="connsiteY2" fmla="*/ 173099 h 173284"/>
                <a:gd name="connsiteX3" fmla="*/ 443948 w 443948"/>
                <a:gd name="connsiteY3" fmla="*/ 33951 h 173284"/>
              </a:gdLst>
              <a:ahLst/>
              <a:cxnLst>
                <a:cxn ang="0">
                  <a:pos x="connsiteX0" y="connsiteY0"/>
                </a:cxn>
                <a:cxn ang="0">
                  <a:pos x="connsiteX1" y="connsiteY1"/>
                </a:cxn>
                <a:cxn ang="0">
                  <a:pos x="connsiteX2" y="connsiteY2"/>
                </a:cxn>
                <a:cxn ang="0">
                  <a:pos x="connsiteX3" y="connsiteY3"/>
                </a:cxn>
              </a:cxnLst>
              <a:rect l="l" t="t" r="r" b="b"/>
              <a:pathLst>
                <a:path w="443948" h="173284">
                  <a:moveTo>
                    <a:pt x="0" y="120090"/>
                  </a:moveTo>
                  <a:cubicBezTo>
                    <a:pt x="49695" y="56037"/>
                    <a:pt x="99391" y="-8015"/>
                    <a:pt x="152400" y="820"/>
                  </a:cubicBezTo>
                  <a:cubicBezTo>
                    <a:pt x="205409" y="9655"/>
                    <a:pt x="269461" y="167577"/>
                    <a:pt x="318052" y="173099"/>
                  </a:cubicBezTo>
                  <a:cubicBezTo>
                    <a:pt x="366643" y="178621"/>
                    <a:pt x="429591" y="59351"/>
                    <a:pt x="443948" y="33951"/>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1" name="文本框 100"/>
          <p:cNvSpPr txBox="1"/>
          <p:nvPr/>
        </p:nvSpPr>
        <p:spPr>
          <a:xfrm>
            <a:off x="3026395" y="1697880"/>
            <a:ext cx="1116386" cy="415498"/>
          </a:xfrm>
          <a:prstGeom prst="rect">
            <a:avLst/>
          </a:prstGeom>
          <a:noFill/>
        </p:spPr>
        <p:txBody>
          <a:bodyPr wrap="square" rtlCol="0">
            <a:spAutoFit/>
          </a:bodyPr>
          <a:lstStyle/>
          <a:p>
            <a:r>
              <a:rPr lang="en-US" altLang="zh-CN" sz="1050" dirty="0">
                <a:latin typeface="+mn-lt"/>
                <a:cs typeface="Times New Roman" panose="02020603050405020304" pitchFamily="18" charset="0"/>
              </a:rPr>
              <a:t>Positional Encoding</a:t>
            </a:r>
            <a:endParaRPr lang="zh-CN" altLang="en-US" sz="1050" dirty="0">
              <a:latin typeface="+mn-lt"/>
              <a:cs typeface="Times New Roman" panose="02020603050405020304" pitchFamily="18" charset="0"/>
            </a:endParaRPr>
          </a:p>
        </p:txBody>
      </p:sp>
      <p:cxnSp>
        <p:nvCxnSpPr>
          <p:cNvPr id="103" name="直接箭头连接符 102"/>
          <p:cNvCxnSpPr>
            <a:stCxn id="52" idx="2"/>
            <a:endCxn id="74" idx="0"/>
          </p:cNvCxnSpPr>
          <p:nvPr/>
        </p:nvCxnSpPr>
        <p:spPr>
          <a:xfrm>
            <a:off x="2411359" y="1297270"/>
            <a:ext cx="958" cy="27413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05" name="直接箭头连接符 104"/>
          <p:cNvCxnSpPr>
            <a:stCxn id="74" idx="2"/>
            <a:endCxn id="75" idx="0"/>
          </p:cNvCxnSpPr>
          <p:nvPr/>
        </p:nvCxnSpPr>
        <p:spPr>
          <a:xfrm>
            <a:off x="2412317" y="2148212"/>
            <a:ext cx="0" cy="44671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08" name="流程图: 或者 107"/>
          <p:cNvSpPr/>
          <p:nvPr/>
        </p:nvSpPr>
        <p:spPr>
          <a:xfrm>
            <a:off x="2333670" y="2274109"/>
            <a:ext cx="157294" cy="161747"/>
          </a:xfrm>
          <a:prstGeom prst="flowChartOr">
            <a:avLst/>
          </a:prstGeom>
          <a:no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p>
        </p:txBody>
      </p:sp>
      <p:cxnSp>
        <p:nvCxnSpPr>
          <p:cNvPr id="110" name="直接箭头连接符 109"/>
          <p:cNvCxnSpPr>
            <a:stCxn id="83" idx="2"/>
            <a:endCxn id="108" idx="6"/>
          </p:cNvCxnSpPr>
          <p:nvPr/>
        </p:nvCxnSpPr>
        <p:spPr>
          <a:xfrm flipH="1" flipV="1">
            <a:off x="2490965" y="2354983"/>
            <a:ext cx="716345" cy="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pSp>
        <p:nvGrpSpPr>
          <p:cNvPr id="112" name="组合 111"/>
          <p:cNvGrpSpPr/>
          <p:nvPr/>
        </p:nvGrpSpPr>
        <p:grpSpPr>
          <a:xfrm>
            <a:off x="7795960" y="2172291"/>
            <a:ext cx="409890" cy="365385"/>
            <a:chOff x="4875016" y="4532243"/>
            <a:chExt cx="475932" cy="430696"/>
          </a:xfrm>
        </p:grpSpPr>
        <p:sp>
          <p:nvSpPr>
            <p:cNvPr id="113" name="椭圆 112"/>
            <p:cNvSpPr/>
            <p:nvPr/>
          </p:nvSpPr>
          <p:spPr>
            <a:xfrm>
              <a:off x="4875016" y="4532243"/>
              <a:ext cx="464840" cy="430696"/>
            </a:xfrm>
            <a:prstGeom prst="ellipse">
              <a:avLst/>
            </a:prstGeom>
            <a:no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4" name="任意多边形: 形状 113"/>
            <p:cNvSpPr/>
            <p:nvPr/>
          </p:nvSpPr>
          <p:spPr>
            <a:xfrm>
              <a:off x="4875016" y="4719152"/>
              <a:ext cx="475932" cy="120018"/>
            </a:xfrm>
            <a:custGeom>
              <a:avLst/>
              <a:gdLst>
                <a:gd name="connsiteX0" fmla="*/ 0 w 443948"/>
                <a:gd name="connsiteY0" fmla="*/ 120090 h 173284"/>
                <a:gd name="connsiteX1" fmla="*/ 152400 w 443948"/>
                <a:gd name="connsiteY1" fmla="*/ 820 h 173284"/>
                <a:gd name="connsiteX2" fmla="*/ 318052 w 443948"/>
                <a:gd name="connsiteY2" fmla="*/ 173099 h 173284"/>
                <a:gd name="connsiteX3" fmla="*/ 443948 w 443948"/>
                <a:gd name="connsiteY3" fmla="*/ 33951 h 173284"/>
              </a:gdLst>
              <a:ahLst/>
              <a:cxnLst>
                <a:cxn ang="0">
                  <a:pos x="connsiteX0" y="connsiteY0"/>
                </a:cxn>
                <a:cxn ang="0">
                  <a:pos x="connsiteX1" y="connsiteY1"/>
                </a:cxn>
                <a:cxn ang="0">
                  <a:pos x="connsiteX2" y="connsiteY2"/>
                </a:cxn>
                <a:cxn ang="0">
                  <a:pos x="connsiteX3" y="connsiteY3"/>
                </a:cxn>
              </a:cxnLst>
              <a:rect l="l" t="t" r="r" b="b"/>
              <a:pathLst>
                <a:path w="443948" h="173284">
                  <a:moveTo>
                    <a:pt x="0" y="120090"/>
                  </a:moveTo>
                  <a:cubicBezTo>
                    <a:pt x="49695" y="56037"/>
                    <a:pt x="99391" y="-8015"/>
                    <a:pt x="152400" y="820"/>
                  </a:cubicBezTo>
                  <a:cubicBezTo>
                    <a:pt x="205409" y="9655"/>
                    <a:pt x="269461" y="167577"/>
                    <a:pt x="318052" y="173099"/>
                  </a:cubicBezTo>
                  <a:cubicBezTo>
                    <a:pt x="366643" y="178621"/>
                    <a:pt x="429591" y="59351"/>
                    <a:pt x="443948" y="33951"/>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5" name="文本框 114"/>
          <p:cNvSpPr txBox="1"/>
          <p:nvPr/>
        </p:nvSpPr>
        <p:spPr>
          <a:xfrm>
            <a:off x="7593834" y="1690225"/>
            <a:ext cx="1075219" cy="415498"/>
          </a:xfrm>
          <a:prstGeom prst="rect">
            <a:avLst/>
          </a:prstGeom>
          <a:noFill/>
        </p:spPr>
        <p:txBody>
          <a:bodyPr wrap="square" rtlCol="0">
            <a:spAutoFit/>
          </a:bodyPr>
          <a:lstStyle/>
          <a:p>
            <a:r>
              <a:rPr lang="en-US" altLang="zh-CN" sz="1050" dirty="0">
                <a:latin typeface="+mn-lt"/>
                <a:cs typeface="Times New Roman" panose="02020603050405020304" pitchFamily="18" charset="0"/>
              </a:rPr>
              <a:t>Positional Encoding</a:t>
            </a:r>
            <a:endParaRPr lang="zh-CN" altLang="en-US" sz="1050" dirty="0">
              <a:latin typeface="+mn-lt"/>
              <a:cs typeface="Times New Roman" panose="02020603050405020304" pitchFamily="18" charset="0"/>
            </a:endParaRPr>
          </a:p>
        </p:txBody>
      </p:sp>
      <p:cxnSp>
        <p:nvCxnSpPr>
          <p:cNvPr id="116" name="直接箭头连接符 115"/>
          <p:cNvCxnSpPr>
            <a:stCxn id="113" idx="6"/>
            <a:endCxn id="120" idx="2"/>
          </p:cNvCxnSpPr>
          <p:nvPr/>
        </p:nvCxnSpPr>
        <p:spPr>
          <a:xfrm flipV="1">
            <a:off x="8196306" y="2354983"/>
            <a:ext cx="514214" cy="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19" name="直接箭头连接符 118"/>
          <p:cNvCxnSpPr>
            <a:stCxn id="51" idx="2"/>
            <a:endCxn id="82" idx="0"/>
          </p:cNvCxnSpPr>
          <p:nvPr/>
        </p:nvCxnSpPr>
        <p:spPr>
          <a:xfrm flipH="1">
            <a:off x="8789167" y="1289053"/>
            <a:ext cx="10391" cy="129886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20" name="流程图: 或者 119"/>
          <p:cNvSpPr/>
          <p:nvPr/>
        </p:nvSpPr>
        <p:spPr>
          <a:xfrm>
            <a:off x="8710520" y="2274109"/>
            <a:ext cx="157294" cy="161747"/>
          </a:xfrm>
          <a:prstGeom prst="flowChartOr">
            <a:avLst/>
          </a:prstGeom>
          <a:no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p>
        </p:txBody>
      </p:sp>
      <p:cxnSp>
        <p:nvCxnSpPr>
          <p:cNvPr id="170" name="直接连接符 169"/>
          <p:cNvCxnSpPr>
            <a:stCxn id="81" idx="2"/>
          </p:cNvCxnSpPr>
          <p:nvPr/>
        </p:nvCxnSpPr>
        <p:spPr>
          <a:xfrm>
            <a:off x="3392441" y="5401602"/>
            <a:ext cx="0" cy="231872"/>
          </a:xfrm>
          <a:prstGeom prst="line">
            <a:avLst/>
          </a:prstGeom>
        </p:spPr>
        <p:style>
          <a:lnRef idx="2">
            <a:schemeClr val="dk1"/>
          </a:lnRef>
          <a:fillRef idx="0">
            <a:schemeClr val="dk1"/>
          </a:fillRef>
          <a:effectRef idx="1">
            <a:schemeClr val="dk1"/>
          </a:effectRef>
          <a:fontRef idx="minor">
            <a:schemeClr val="tx1"/>
          </a:fontRef>
        </p:style>
      </p:cxnSp>
      <p:cxnSp>
        <p:nvCxnSpPr>
          <p:cNvPr id="171" name="直接连接符 170"/>
          <p:cNvCxnSpPr/>
          <p:nvPr/>
        </p:nvCxnSpPr>
        <p:spPr>
          <a:xfrm flipV="1">
            <a:off x="3392441" y="5627354"/>
            <a:ext cx="2731370" cy="12240"/>
          </a:xfrm>
          <a:prstGeom prst="line">
            <a:avLst/>
          </a:prstGeom>
        </p:spPr>
        <p:style>
          <a:lnRef idx="2">
            <a:schemeClr val="dk1"/>
          </a:lnRef>
          <a:fillRef idx="0">
            <a:schemeClr val="dk1"/>
          </a:fillRef>
          <a:effectRef idx="1">
            <a:schemeClr val="dk1"/>
          </a:effectRef>
          <a:fontRef idx="minor">
            <a:schemeClr val="tx1"/>
          </a:fontRef>
        </p:style>
      </p:cxnSp>
      <p:cxnSp>
        <p:nvCxnSpPr>
          <p:cNvPr id="174" name="直接连接符 173"/>
          <p:cNvCxnSpPr/>
          <p:nvPr/>
        </p:nvCxnSpPr>
        <p:spPr>
          <a:xfrm>
            <a:off x="6123812" y="3491716"/>
            <a:ext cx="0" cy="2141758"/>
          </a:xfrm>
          <a:prstGeom prst="line">
            <a:avLst/>
          </a:prstGeom>
        </p:spPr>
        <p:style>
          <a:lnRef idx="2">
            <a:schemeClr val="dk1"/>
          </a:lnRef>
          <a:fillRef idx="0">
            <a:schemeClr val="dk1"/>
          </a:fillRef>
          <a:effectRef idx="1">
            <a:schemeClr val="dk1"/>
          </a:effectRef>
          <a:fontRef idx="minor">
            <a:schemeClr val="tx1"/>
          </a:fontRef>
        </p:style>
      </p:cxnSp>
      <p:grpSp>
        <p:nvGrpSpPr>
          <p:cNvPr id="199" name="组合 198"/>
          <p:cNvGrpSpPr/>
          <p:nvPr/>
        </p:nvGrpSpPr>
        <p:grpSpPr>
          <a:xfrm>
            <a:off x="6123812" y="2587920"/>
            <a:ext cx="4908018" cy="1836502"/>
            <a:chOff x="6400800" y="2072043"/>
            <a:chExt cx="4942536" cy="1371800"/>
          </a:xfrm>
        </p:grpSpPr>
        <p:cxnSp>
          <p:nvCxnSpPr>
            <p:cNvPr id="178" name="连接符: 肘形 177"/>
            <p:cNvCxnSpPr/>
            <p:nvPr/>
          </p:nvCxnSpPr>
          <p:spPr>
            <a:xfrm>
              <a:off x="6400800" y="2747145"/>
              <a:ext cx="1129218" cy="105214"/>
            </a:xfrm>
            <a:prstGeom prst="bentConnector3">
              <a:avLst>
                <a:gd name="adj1" fmla="val 99877"/>
              </a:avLst>
            </a:prstGeom>
            <a:ln>
              <a:tailEnd type="triangle"/>
            </a:ln>
          </p:spPr>
          <p:style>
            <a:lnRef idx="2">
              <a:schemeClr val="dk1"/>
            </a:lnRef>
            <a:fillRef idx="0">
              <a:schemeClr val="dk1"/>
            </a:fillRef>
            <a:effectRef idx="1">
              <a:schemeClr val="dk1"/>
            </a:effectRef>
            <a:fontRef idx="minor">
              <a:schemeClr val="tx1"/>
            </a:fontRef>
          </p:style>
        </p:cxnSp>
        <p:grpSp>
          <p:nvGrpSpPr>
            <p:cNvPr id="198" name="组合 197"/>
            <p:cNvGrpSpPr/>
            <p:nvPr/>
          </p:nvGrpSpPr>
          <p:grpSpPr>
            <a:xfrm>
              <a:off x="6826464" y="2072043"/>
              <a:ext cx="4516872" cy="1371800"/>
              <a:chOff x="6826464" y="2072043"/>
              <a:chExt cx="4516872" cy="1371800"/>
            </a:xfrm>
          </p:grpSpPr>
          <p:sp>
            <p:nvSpPr>
              <p:cNvPr id="82" name="矩形 81"/>
              <p:cNvSpPr/>
              <p:nvPr/>
            </p:nvSpPr>
            <p:spPr>
              <a:xfrm>
                <a:off x="6826466" y="2072043"/>
                <a:ext cx="4516870" cy="277471"/>
              </a:xfrm>
              <a:prstGeom prst="rect">
                <a:avLst/>
              </a:prstGeom>
              <a:solidFill>
                <a:srgbClr val="DDA3B9">
                  <a:alpha val="94902"/>
                </a:srgbClr>
              </a:solidFill>
              <a:ln>
                <a:solidFill>
                  <a:schemeClr val="tx1">
                    <a:lumMod val="65000"/>
                    <a:lumOff val="3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ea typeface="宋体" panose="02010600030101010101" pitchFamily="2" charset="-122"/>
                    <a:cs typeface="Times New Roman" panose="02020603050405020304" pitchFamily="18" charset="0"/>
                  </a:rPr>
                  <a:t>Output Embeddings</a:t>
                </a:r>
              </a:p>
            </p:txBody>
          </p:sp>
          <p:sp>
            <p:nvSpPr>
              <p:cNvPr id="126" name="矩形 125"/>
              <p:cNvSpPr/>
              <p:nvPr/>
            </p:nvSpPr>
            <p:spPr>
              <a:xfrm>
                <a:off x="6826465" y="2433717"/>
                <a:ext cx="4516870" cy="218344"/>
              </a:xfrm>
              <a:prstGeom prst="rect">
                <a:avLst/>
              </a:prstGeom>
              <a:solidFill>
                <a:srgbClr val="C0D4FF"/>
              </a:solidFill>
              <a:ln>
                <a:solidFill>
                  <a:schemeClr val="tx1">
                    <a:lumMod val="65000"/>
                    <a:lumOff val="3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050" dirty="0">
                    <a:solidFill>
                      <a:schemeClr val="tx1"/>
                    </a:solidFill>
                    <a:ea typeface="宋体" panose="02010600030101010101" pitchFamily="2" charset="-122"/>
                    <a:cs typeface="Times New Roman" panose="02020603050405020304" pitchFamily="18" charset="0"/>
                  </a:rPr>
                  <a:t>Masked Multi-Head Self-Attention + Layer Norm</a:t>
                </a:r>
              </a:p>
            </p:txBody>
          </p:sp>
          <p:sp>
            <p:nvSpPr>
              <p:cNvPr id="131" name="矩形 130"/>
              <p:cNvSpPr/>
              <p:nvPr/>
            </p:nvSpPr>
            <p:spPr>
              <a:xfrm>
                <a:off x="6826464" y="2842230"/>
                <a:ext cx="4516870" cy="218344"/>
              </a:xfrm>
              <a:prstGeom prst="rect">
                <a:avLst/>
              </a:prstGeom>
              <a:solidFill>
                <a:srgbClr val="C0D4FF"/>
              </a:solidFill>
              <a:ln>
                <a:solidFill>
                  <a:schemeClr val="tx1">
                    <a:lumMod val="65000"/>
                    <a:lumOff val="3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050" dirty="0">
                    <a:solidFill>
                      <a:schemeClr val="tx1"/>
                    </a:solidFill>
                    <a:cs typeface="Times New Roman" panose="02020603050405020304" pitchFamily="18" charset="0"/>
                  </a:rPr>
                  <a:t>Multi‑Head Cross‑Attention</a:t>
                </a:r>
              </a:p>
            </p:txBody>
          </p:sp>
          <p:cxnSp>
            <p:nvCxnSpPr>
              <p:cNvPr id="185" name="连接符: 肘形 184"/>
              <p:cNvCxnSpPr/>
              <p:nvPr/>
            </p:nvCxnSpPr>
            <p:spPr>
              <a:xfrm>
                <a:off x="6892945" y="2747145"/>
                <a:ext cx="1274144" cy="90932"/>
              </a:xfrm>
              <a:prstGeom prst="bentConnector3">
                <a:avLst>
                  <a:gd name="adj1" fmla="val 99924"/>
                </a:avLst>
              </a:prstGeom>
              <a:ln>
                <a:tailEnd type="triangle"/>
              </a:ln>
            </p:spPr>
            <p:style>
              <a:lnRef idx="2">
                <a:schemeClr val="dk1"/>
              </a:lnRef>
              <a:fillRef idx="0">
                <a:schemeClr val="dk1"/>
              </a:fillRef>
              <a:effectRef idx="1">
                <a:schemeClr val="dk1"/>
              </a:effectRef>
              <a:fontRef idx="minor">
                <a:schemeClr val="tx1"/>
              </a:fontRef>
            </p:style>
          </p:cxnSp>
          <p:cxnSp>
            <p:nvCxnSpPr>
              <p:cNvPr id="186" name="直接箭头连接符 185"/>
              <p:cNvCxnSpPr>
                <a:stCxn id="126" idx="2"/>
                <a:endCxn id="131" idx="0"/>
              </p:cNvCxnSpPr>
              <p:nvPr/>
            </p:nvCxnSpPr>
            <p:spPr>
              <a:xfrm flipH="1">
                <a:off x="9084899" y="2652061"/>
                <a:ext cx="1" cy="19016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88" name="矩形 187"/>
              <p:cNvSpPr/>
              <p:nvPr/>
            </p:nvSpPr>
            <p:spPr>
              <a:xfrm>
                <a:off x="6826464" y="3225499"/>
                <a:ext cx="4516870" cy="218344"/>
              </a:xfrm>
              <a:prstGeom prst="rect">
                <a:avLst/>
              </a:prstGeom>
              <a:solidFill>
                <a:srgbClr val="C0D4FF"/>
              </a:solidFill>
              <a:ln>
                <a:solidFill>
                  <a:schemeClr val="tx1">
                    <a:lumMod val="65000"/>
                    <a:lumOff val="3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050" dirty="0">
                    <a:solidFill>
                      <a:schemeClr val="tx1"/>
                    </a:solidFill>
                    <a:cs typeface="Times New Roman" panose="02020603050405020304" pitchFamily="18" charset="0"/>
                  </a:rPr>
                  <a:t>Feed‑Forward Network </a:t>
                </a:r>
                <a:r>
                  <a:rPr lang="en-US" altLang="zh-CN" sz="1050" dirty="0">
                    <a:solidFill>
                      <a:schemeClr val="tx1"/>
                    </a:solidFill>
                    <a:ea typeface="宋体" panose="02010600030101010101" pitchFamily="2" charset="-122"/>
                    <a:cs typeface="Times New Roman" panose="02020603050405020304" pitchFamily="18" charset="0"/>
                  </a:rPr>
                  <a:t>+ Layer Norm</a:t>
                </a:r>
              </a:p>
            </p:txBody>
          </p:sp>
        </p:grpSp>
      </p:grpSp>
      <p:sp>
        <p:nvSpPr>
          <p:cNvPr id="209" name="矩形 208"/>
          <p:cNvSpPr/>
          <p:nvPr/>
        </p:nvSpPr>
        <p:spPr>
          <a:xfrm>
            <a:off x="6556896" y="4541476"/>
            <a:ext cx="4485324" cy="365385"/>
          </a:xfrm>
          <a:prstGeom prst="rect">
            <a:avLst/>
          </a:prstGeom>
          <a:solidFill>
            <a:srgbClr val="DDA3B9">
              <a:alpha val="94902"/>
            </a:srgbClr>
          </a:solidFill>
          <a:ln>
            <a:solidFill>
              <a:schemeClr val="tx1">
                <a:lumMod val="65000"/>
                <a:lumOff val="3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ea typeface="宋体" panose="02010600030101010101" pitchFamily="2" charset="-122"/>
                <a:cs typeface="Times New Roman" panose="02020603050405020304" pitchFamily="18" charset="0"/>
              </a:rPr>
              <a:t>Linear</a:t>
            </a:r>
          </a:p>
        </p:txBody>
      </p:sp>
      <p:sp>
        <p:nvSpPr>
          <p:cNvPr id="210" name="矩形 209"/>
          <p:cNvSpPr/>
          <p:nvPr/>
        </p:nvSpPr>
        <p:spPr>
          <a:xfrm>
            <a:off x="6556896" y="5036217"/>
            <a:ext cx="4485324" cy="365385"/>
          </a:xfrm>
          <a:prstGeom prst="rect">
            <a:avLst/>
          </a:prstGeom>
          <a:solidFill>
            <a:srgbClr val="DDA3B9">
              <a:alpha val="94902"/>
            </a:srgbClr>
          </a:solidFill>
          <a:ln>
            <a:solidFill>
              <a:schemeClr val="tx1">
                <a:lumMod val="65000"/>
                <a:lumOff val="3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err="1">
                <a:solidFill>
                  <a:schemeClr val="tx1"/>
                </a:solidFill>
                <a:ea typeface="宋体" panose="02010600030101010101" pitchFamily="2" charset="-122"/>
                <a:cs typeface="Times New Roman" panose="02020603050405020304" pitchFamily="18" charset="0"/>
              </a:rPr>
              <a:t>Softmax</a:t>
            </a:r>
            <a:endParaRPr lang="en-US" altLang="zh-CN" sz="1400" dirty="0">
              <a:solidFill>
                <a:schemeClr val="tx1"/>
              </a:solidFill>
              <a:ea typeface="宋体" panose="02010600030101010101" pitchFamily="2" charset="-122"/>
              <a:cs typeface="Times New Roman" panose="02020603050405020304" pitchFamily="18" charset="0"/>
            </a:endParaRPr>
          </a:p>
        </p:txBody>
      </p:sp>
      <p:sp>
        <p:nvSpPr>
          <p:cNvPr id="211" name="矩形 210"/>
          <p:cNvSpPr/>
          <p:nvPr/>
        </p:nvSpPr>
        <p:spPr>
          <a:xfrm>
            <a:off x="7809767" y="5622396"/>
            <a:ext cx="2006960" cy="434301"/>
          </a:xfrm>
          <a:prstGeom prst="rect">
            <a:avLst/>
          </a:prstGeom>
          <a:solidFill>
            <a:srgbClr val="C4E3BD"/>
          </a:solidFill>
          <a:ln>
            <a:solidFill>
              <a:schemeClr val="tx1">
                <a:lumMod val="65000"/>
                <a:lumOff val="3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050" dirty="0">
                <a:solidFill>
                  <a:schemeClr val="tx1"/>
                </a:solidFill>
                <a:ea typeface="宋体" panose="02010600030101010101" pitchFamily="2" charset="-122"/>
                <a:cs typeface="Times New Roman" panose="02020603050405020304" pitchFamily="18" charset="0"/>
              </a:rPr>
              <a:t>Output Tokens Probability</a:t>
            </a:r>
          </a:p>
        </p:txBody>
      </p:sp>
      <p:cxnSp>
        <p:nvCxnSpPr>
          <p:cNvPr id="212" name="直接箭头连接符 211"/>
          <p:cNvCxnSpPr>
            <a:stCxn id="131" idx="2"/>
            <a:endCxn id="188" idx="0"/>
          </p:cNvCxnSpPr>
          <p:nvPr/>
        </p:nvCxnSpPr>
        <p:spPr>
          <a:xfrm>
            <a:off x="8789164" y="3911320"/>
            <a:ext cx="0" cy="22079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15" name="直接箭头连接符 214"/>
          <p:cNvCxnSpPr/>
          <p:nvPr/>
        </p:nvCxnSpPr>
        <p:spPr>
          <a:xfrm>
            <a:off x="8813247" y="5401603"/>
            <a:ext cx="0" cy="22079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228" name="!!VisualBlockText"/>
          <p:cNvSpPr txBox="1"/>
          <p:nvPr/>
        </p:nvSpPr>
        <p:spPr>
          <a:xfrm>
            <a:off x="1720080" y="1620005"/>
            <a:ext cx="1405256" cy="630942"/>
          </a:xfrm>
          <a:prstGeom prst="rect">
            <a:avLst/>
          </a:prstGeom>
          <a:noFill/>
        </p:spPr>
        <p:txBody>
          <a:bodyPr wrap="square" rtlCol="0">
            <a:spAutoFit/>
          </a:bodyPr>
          <a:lstStyle/>
          <a:p>
            <a:pPr algn="ctr"/>
            <a:r>
              <a:rPr lang="en-US" altLang="zh-CN" sz="1050" dirty="0">
                <a:latin typeface="+mn-lt"/>
                <a:ea typeface="宋体" panose="02010600030101010101" pitchFamily="2" charset="-122"/>
                <a:cs typeface="Times New Roman" panose="02020603050405020304" pitchFamily="18" charset="0"/>
              </a:rPr>
              <a:t>Visual Feature Extractor</a:t>
            </a:r>
          </a:p>
          <a:p>
            <a:endParaRPr lang="zh-CN" altLang="en-US" dirty="0">
              <a:latin typeface="+mn-lt"/>
            </a:endParaRPr>
          </a:p>
        </p:txBody>
      </p:sp>
      <p:sp>
        <p:nvSpPr>
          <p:cNvPr id="3" name="矩形 2"/>
          <p:cNvSpPr/>
          <p:nvPr/>
        </p:nvSpPr>
        <p:spPr>
          <a:xfrm>
            <a:off x="3757529" y="1713911"/>
            <a:ext cx="1230074" cy="434301"/>
          </a:xfrm>
          <a:prstGeom prst="rect">
            <a:avLst/>
          </a:prstGeom>
          <a:solidFill>
            <a:srgbClr val="C4E3BD"/>
          </a:solidFill>
          <a:ln>
            <a:solidFill>
              <a:schemeClr val="tx1">
                <a:lumMod val="65000"/>
                <a:lumOff val="3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050" dirty="0">
                <a:solidFill>
                  <a:schemeClr val="tx1"/>
                </a:solidFill>
                <a:cs typeface="Times New Roman" panose="02020603050405020304" pitchFamily="18" charset="0"/>
              </a:rPr>
              <a:t>Lesion Label</a:t>
            </a:r>
            <a:endParaRPr lang="en-US" altLang="zh-CN" sz="1050" dirty="0">
              <a:solidFill>
                <a:schemeClr val="tx1"/>
              </a:solidFill>
              <a:ea typeface="宋体" panose="02010600030101010101" pitchFamily="2" charset="-122"/>
              <a:cs typeface="Times New Roman" panose="02020603050405020304" pitchFamily="18" charset="0"/>
            </a:endParaRPr>
          </a:p>
        </p:txBody>
      </p:sp>
      <p:sp>
        <p:nvSpPr>
          <p:cNvPr id="11" name="矩形 10"/>
          <p:cNvSpPr/>
          <p:nvPr/>
        </p:nvSpPr>
        <p:spPr>
          <a:xfrm>
            <a:off x="2404153" y="3054867"/>
            <a:ext cx="615037" cy="374960"/>
          </a:xfrm>
          <a:prstGeom prst="rect">
            <a:avLst/>
          </a:prstGeom>
          <a:solidFill>
            <a:srgbClr val="C0D4FF"/>
          </a:solidFill>
          <a:ln>
            <a:solidFill>
              <a:schemeClr val="tx1">
                <a:lumMod val="65000"/>
                <a:lumOff val="3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900" dirty="0">
                <a:solidFill>
                  <a:schemeClr val="tx1"/>
                </a:solidFill>
                <a:ea typeface="宋体" panose="02010600030101010101" pitchFamily="2" charset="-122"/>
                <a:cs typeface="Times New Roman" panose="02020603050405020304" pitchFamily="18" charset="0"/>
              </a:rPr>
              <a:t>Cross-Attention</a:t>
            </a:r>
          </a:p>
        </p:txBody>
      </p:sp>
      <p:cxnSp>
        <p:nvCxnSpPr>
          <p:cNvPr id="12" name="直接箭头连接符 11"/>
          <p:cNvCxnSpPr>
            <a:stCxn id="3" idx="2"/>
            <a:endCxn id="76" idx="0"/>
          </p:cNvCxnSpPr>
          <p:nvPr/>
        </p:nvCxnSpPr>
        <p:spPr>
          <a:xfrm>
            <a:off x="4372566" y="2148212"/>
            <a:ext cx="0" cy="44671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5" name="直接箭头连接符 14"/>
          <p:cNvCxnSpPr/>
          <p:nvPr/>
        </p:nvCxnSpPr>
        <p:spPr>
          <a:xfrm>
            <a:off x="2071575" y="2959385"/>
            <a:ext cx="0" cy="60275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7" name="流程图: 或者 16"/>
          <p:cNvSpPr/>
          <p:nvPr/>
        </p:nvSpPr>
        <p:spPr>
          <a:xfrm>
            <a:off x="1992928" y="3158214"/>
            <a:ext cx="157294" cy="161747"/>
          </a:xfrm>
          <a:prstGeom prst="flowChartOr">
            <a:avLst/>
          </a:prstGeom>
          <a:no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p>
        </p:txBody>
      </p:sp>
      <p:cxnSp>
        <p:nvCxnSpPr>
          <p:cNvPr id="18" name="直接箭头连接符 17"/>
          <p:cNvCxnSpPr>
            <a:stCxn id="11" idx="1"/>
            <a:endCxn id="17" idx="6"/>
          </p:cNvCxnSpPr>
          <p:nvPr/>
        </p:nvCxnSpPr>
        <p:spPr>
          <a:xfrm flipH="1" flipV="1">
            <a:off x="2150222" y="3239088"/>
            <a:ext cx="253931" cy="325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2" name="连接符: 肘形 21"/>
          <p:cNvCxnSpPr>
            <a:stCxn id="76" idx="2"/>
            <a:endCxn id="11" idx="3"/>
          </p:cNvCxnSpPr>
          <p:nvPr/>
        </p:nvCxnSpPr>
        <p:spPr>
          <a:xfrm rot="5400000">
            <a:off x="3554862" y="2424642"/>
            <a:ext cx="282033" cy="1353376"/>
          </a:xfrm>
          <a:prstGeom prst="bentConnector2">
            <a:avLst/>
          </a:prstGeom>
          <a:ln>
            <a:tailEnd type="triangle"/>
          </a:ln>
        </p:spPr>
        <p:style>
          <a:lnRef idx="2">
            <a:schemeClr val="dk1"/>
          </a:lnRef>
          <a:fillRef idx="0">
            <a:schemeClr val="dk1"/>
          </a:fillRef>
          <a:effectRef idx="1">
            <a:schemeClr val="dk1"/>
          </a:effectRef>
          <a:fontRef idx="minor">
            <a:schemeClr val="tx1"/>
          </a:fontRef>
        </p:style>
      </p:cxnSp>
      <p:cxnSp>
        <p:nvCxnSpPr>
          <p:cNvPr id="24" name="直接箭头连接符 23"/>
          <p:cNvCxnSpPr>
            <a:endCxn id="11" idx="0"/>
          </p:cNvCxnSpPr>
          <p:nvPr/>
        </p:nvCxnSpPr>
        <p:spPr>
          <a:xfrm>
            <a:off x="2711671" y="2959385"/>
            <a:ext cx="1" cy="9548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7" name="直接箭头连接符 26"/>
          <p:cNvCxnSpPr>
            <a:stCxn id="76" idx="2"/>
          </p:cNvCxnSpPr>
          <p:nvPr/>
        </p:nvCxnSpPr>
        <p:spPr>
          <a:xfrm>
            <a:off x="4372566" y="2960314"/>
            <a:ext cx="0" cy="60182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 name="直接箭头连接符 11"/>
          <p:cNvCxnSpPr>
            <a:stCxn id="9" idx="2"/>
            <a:endCxn id="3" idx="0"/>
          </p:cNvCxnSpPr>
          <p:nvPr/>
        </p:nvCxnSpPr>
        <p:spPr>
          <a:xfrm>
            <a:off x="4370670" y="1444596"/>
            <a:ext cx="1896" cy="26931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9" name="直接箭头连接符 102"/>
          <p:cNvCxnSpPr>
            <a:stCxn id="52" idx="3"/>
          </p:cNvCxnSpPr>
          <p:nvPr/>
        </p:nvCxnSpPr>
        <p:spPr>
          <a:xfrm flipV="1">
            <a:off x="3026396" y="1075820"/>
            <a:ext cx="731565" cy="430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9" name="!!VisualBlock"/>
          <p:cNvSpPr/>
          <p:nvPr/>
        </p:nvSpPr>
        <p:spPr>
          <a:xfrm>
            <a:off x="3755633" y="867791"/>
            <a:ext cx="1230074" cy="576805"/>
          </a:xfrm>
          <a:prstGeom prst="rect">
            <a:avLst/>
          </a:prstGeom>
          <a:solidFill>
            <a:srgbClr val="C0D4FF"/>
          </a:solidFill>
          <a:ln>
            <a:solidFill>
              <a:schemeClr val="tx1">
                <a:lumMod val="65000"/>
                <a:lumOff val="3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050" dirty="0">
                <a:solidFill>
                  <a:schemeClr val="tx1"/>
                </a:solidFill>
                <a:ea typeface="宋体" panose="02010600030101010101" pitchFamily="2" charset="-122"/>
                <a:cs typeface="Times New Roman" panose="02020603050405020304" pitchFamily="18" charset="0"/>
              </a:rPr>
              <a:t>Visual Feature Extractor</a:t>
            </a:r>
            <a:r>
              <a:rPr lang="zh-CN" altLang="en-US" sz="1050" dirty="0">
                <a:solidFill>
                  <a:schemeClr val="tx1"/>
                </a:solidFill>
                <a:ea typeface="宋体" panose="02010600030101010101" pitchFamily="2" charset="-122"/>
                <a:cs typeface="Times New Roman" panose="02020603050405020304" pitchFamily="18" charset="0"/>
              </a:rPr>
              <a:t> </a:t>
            </a:r>
            <a:r>
              <a:rPr lang="en-US" altLang="zh-CN" sz="1050" dirty="0">
                <a:solidFill>
                  <a:schemeClr val="tx1"/>
                </a:solidFill>
                <a:ea typeface="宋体" panose="02010600030101010101" pitchFamily="2" charset="-122"/>
                <a:cs typeface="Times New Roman" panose="02020603050405020304" pitchFamily="18" charset="0"/>
              </a:rPr>
              <a:t>for classification</a:t>
            </a:r>
          </a:p>
        </p:txBody>
      </p:sp>
      <p:sp>
        <p:nvSpPr>
          <p:cNvPr id="8" name="文本框 7"/>
          <p:cNvSpPr txBox="1"/>
          <p:nvPr/>
        </p:nvSpPr>
        <p:spPr>
          <a:xfrm>
            <a:off x="179753" y="85311"/>
            <a:ext cx="10292149" cy="769441"/>
          </a:xfrm>
          <a:prstGeom prst="rect">
            <a:avLst/>
          </a:prstGeom>
          <a:noFill/>
        </p:spPr>
        <p:txBody>
          <a:bodyPr wrap="square">
            <a:spAutoFit/>
          </a:bodyPr>
          <a:lstStyle/>
          <a:p>
            <a:pPr>
              <a:buNone/>
            </a:pPr>
            <a:r>
              <a:rPr lang="en-GB" altLang="zh-CN" sz="4400" b="1" dirty="0">
                <a:latin typeface="+mn-lt"/>
                <a:cs typeface="Times New Roman" panose="02020603050405020304" pitchFamily="18" charset="0"/>
              </a:rPr>
              <a:t>Image + Disease Labels Network</a:t>
            </a: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BAD6A8B-B5C3-4437-A9DE-A8C2149171DD}" type="slidenum">
              <a:rPr lang="en-AU" smtClean="0">
                <a:latin typeface="+mn-lt"/>
              </a:rPr>
              <a:t>19</a:t>
            </a:fld>
            <a:endParaRPr lang="en-AU">
              <a:latin typeface="+mn-lt"/>
            </a:endParaRPr>
          </a:p>
        </p:txBody>
      </p:sp>
      <p:sp>
        <p:nvSpPr>
          <p:cNvPr id="6" name="TextBox 5"/>
          <p:cNvSpPr txBox="1"/>
          <p:nvPr/>
        </p:nvSpPr>
        <p:spPr>
          <a:xfrm>
            <a:off x="119743" y="6225545"/>
            <a:ext cx="7326086" cy="261610"/>
          </a:xfrm>
          <a:prstGeom prst="rect">
            <a:avLst/>
          </a:prstGeom>
          <a:noFill/>
        </p:spPr>
        <p:txBody>
          <a:bodyPr wrap="square" rtlCol="0">
            <a:spAutoFit/>
          </a:bodyPr>
          <a:lstStyle/>
          <a:p>
            <a:r>
              <a:rPr lang="en-US" sz="1100" dirty="0">
                <a:latin typeface="+mn-lt"/>
                <a:cs typeface="Arial" panose="020B0604020202020204" pitchFamily="34" charset="0"/>
              </a:rPr>
              <a:t>Presenter: </a:t>
            </a:r>
            <a:r>
              <a:rPr lang="en-US" altLang="zh-CN" sz="1100" dirty="0">
                <a:latin typeface="+mn-lt"/>
                <a:cs typeface="Arial" panose="020B0604020202020204" pitchFamily="34" charset="0"/>
              </a:rPr>
              <a:t>Zhiwei</a:t>
            </a:r>
            <a:r>
              <a:rPr lang="en-US" sz="1100" dirty="0">
                <a:latin typeface="+mn-lt"/>
                <a:cs typeface="Arial" panose="020B0604020202020204" pitchFamily="34" charset="0"/>
              </a:rPr>
              <a:t> Guo (z5550962)</a:t>
            </a:r>
          </a:p>
        </p:txBody>
      </p:sp>
      <p:graphicFrame>
        <p:nvGraphicFramePr>
          <p:cNvPr id="7" name="表格 6"/>
          <p:cNvGraphicFramePr>
            <a:graphicFrameLocks noGrp="1"/>
          </p:cNvGraphicFramePr>
          <p:nvPr/>
        </p:nvGraphicFramePr>
        <p:xfrm>
          <a:off x="488795" y="1376399"/>
          <a:ext cx="11214412" cy="4351340"/>
        </p:xfrm>
        <a:graphic>
          <a:graphicData uri="http://schemas.openxmlformats.org/drawingml/2006/table">
            <a:tbl>
              <a:tblPr/>
              <a:tblGrid>
                <a:gridCol w="2803603">
                  <a:extLst>
                    <a:ext uri="{9D8B030D-6E8A-4147-A177-3AD203B41FA5}">
                      <a16:colId xmlns:a16="http://schemas.microsoft.com/office/drawing/2014/main" val="20000"/>
                    </a:ext>
                  </a:extLst>
                </a:gridCol>
                <a:gridCol w="2803603">
                  <a:extLst>
                    <a:ext uri="{9D8B030D-6E8A-4147-A177-3AD203B41FA5}">
                      <a16:colId xmlns:a16="http://schemas.microsoft.com/office/drawing/2014/main" val="20001"/>
                    </a:ext>
                  </a:extLst>
                </a:gridCol>
                <a:gridCol w="2803603">
                  <a:extLst>
                    <a:ext uri="{9D8B030D-6E8A-4147-A177-3AD203B41FA5}">
                      <a16:colId xmlns:a16="http://schemas.microsoft.com/office/drawing/2014/main" val="20002"/>
                    </a:ext>
                  </a:extLst>
                </a:gridCol>
                <a:gridCol w="2803603">
                  <a:extLst>
                    <a:ext uri="{9D8B030D-6E8A-4147-A177-3AD203B41FA5}">
                      <a16:colId xmlns:a16="http://schemas.microsoft.com/office/drawing/2014/main" val="20003"/>
                    </a:ext>
                  </a:extLst>
                </a:gridCol>
              </a:tblGrid>
              <a:tr h="621620">
                <a:tc>
                  <a:txBody>
                    <a:bodyPr/>
                    <a:lstStyle/>
                    <a:p>
                      <a:pPr>
                        <a:buNone/>
                      </a:pPr>
                      <a:r>
                        <a:rPr lang="en-GB" sz="1700" dirty="0">
                          <a:latin typeface="Times New Roman" panose="02020603050405020304" pitchFamily="18" charset="0"/>
                          <a:cs typeface="Times New Roman" panose="02020603050405020304" pitchFamily="18" charset="0"/>
                        </a:rPr>
                        <a:t>Model ID</a:t>
                      </a:r>
                    </a:p>
                  </a:txBody>
                  <a:tcPr marL="88803" marR="88803" marT="44401" marB="44401" anchor="ctr">
                    <a:lnL>
                      <a:noFill/>
                    </a:lnL>
                    <a:lnR>
                      <a:noFill/>
                    </a:lnR>
                    <a:lnT>
                      <a:noFill/>
                    </a:lnT>
                    <a:lnB>
                      <a:noFill/>
                    </a:lnB>
                    <a:noFill/>
                  </a:tcPr>
                </a:tc>
                <a:tc>
                  <a:txBody>
                    <a:bodyPr/>
                    <a:lstStyle/>
                    <a:p>
                      <a:pPr>
                        <a:buNone/>
                      </a:pPr>
                      <a:r>
                        <a:rPr lang="en-GB" sz="1700" dirty="0">
                          <a:latin typeface="Times New Roman" panose="02020603050405020304" pitchFamily="18" charset="0"/>
                          <a:cs typeface="Times New Roman" panose="02020603050405020304" pitchFamily="18" charset="0"/>
                        </a:rPr>
                        <a:t>Approach</a:t>
                      </a:r>
                    </a:p>
                  </a:txBody>
                  <a:tcPr marL="88803" marR="88803" marT="44401" marB="44401" anchor="ctr">
                    <a:lnL>
                      <a:noFill/>
                    </a:lnL>
                    <a:lnR>
                      <a:noFill/>
                    </a:lnR>
                    <a:lnT>
                      <a:noFill/>
                    </a:lnT>
                    <a:lnB>
                      <a:noFill/>
                    </a:lnB>
                    <a:noFill/>
                  </a:tcPr>
                </a:tc>
                <a:tc>
                  <a:txBody>
                    <a:bodyPr/>
                    <a:lstStyle/>
                    <a:p>
                      <a:pPr>
                        <a:buNone/>
                      </a:pPr>
                      <a:r>
                        <a:rPr lang="en-GB" sz="1700">
                          <a:latin typeface="Times New Roman" panose="02020603050405020304" pitchFamily="18" charset="0"/>
                          <a:cs typeface="Times New Roman" panose="02020603050405020304" pitchFamily="18" charset="0"/>
                        </a:rPr>
                        <a:t>Visual Backbone</a:t>
                      </a:r>
                    </a:p>
                  </a:txBody>
                  <a:tcPr marL="88803" marR="88803" marT="44401" marB="44401" anchor="ctr">
                    <a:lnL>
                      <a:noFill/>
                    </a:lnL>
                    <a:lnR>
                      <a:noFill/>
                    </a:lnR>
                    <a:lnT>
                      <a:noFill/>
                    </a:lnT>
                    <a:lnB>
                      <a:noFill/>
                    </a:lnB>
                    <a:noFill/>
                  </a:tcPr>
                </a:tc>
                <a:tc>
                  <a:txBody>
                    <a:bodyPr/>
                    <a:lstStyle/>
                    <a:p>
                      <a:pPr>
                        <a:buNone/>
                      </a:pPr>
                      <a:r>
                        <a:rPr lang="en-GB" sz="1700">
                          <a:latin typeface="Times New Roman" panose="02020603050405020304" pitchFamily="18" charset="0"/>
                          <a:cs typeface="Times New Roman" panose="02020603050405020304" pitchFamily="18" charset="0"/>
                        </a:rPr>
                        <a:t>Key Feature / Textual Input</a:t>
                      </a:r>
                    </a:p>
                  </a:txBody>
                  <a:tcPr marL="88803" marR="88803" marT="44401" marB="44401" anchor="ctr">
                    <a:lnL>
                      <a:noFill/>
                    </a:lnL>
                    <a:lnR>
                      <a:noFill/>
                    </a:lnR>
                    <a:lnT>
                      <a:noFill/>
                    </a:lnT>
                    <a:lnB>
                      <a:noFill/>
                    </a:lnB>
                    <a:noFill/>
                  </a:tcPr>
                </a:tc>
                <a:extLst>
                  <a:ext uri="{0D108BD9-81ED-4DB2-BD59-A6C34878D82A}">
                    <a16:rowId xmlns:a16="http://schemas.microsoft.com/office/drawing/2014/main" val="10000"/>
                  </a:ext>
                </a:extLst>
              </a:tr>
              <a:tr h="621620">
                <a:tc>
                  <a:txBody>
                    <a:bodyPr/>
                    <a:lstStyle/>
                    <a:p>
                      <a:pPr>
                        <a:buNone/>
                      </a:pPr>
                      <a:r>
                        <a:rPr lang="en-GB" sz="1700" b="1" dirty="0">
                          <a:latin typeface="Times New Roman" panose="02020603050405020304" pitchFamily="18" charset="0"/>
                          <a:cs typeface="Times New Roman" panose="02020603050405020304" pitchFamily="18" charset="0"/>
                        </a:rPr>
                        <a:t>Model 1</a:t>
                      </a:r>
                      <a:endParaRPr lang="en-GB" sz="1700" dirty="0">
                        <a:latin typeface="Times New Roman" panose="02020603050405020304" pitchFamily="18" charset="0"/>
                        <a:cs typeface="Times New Roman" panose="02020603050405020304" pitchFamily="18" charset="0"/>
                      </a:endParaRPr>
                    </a:p>
                  </a:txBody>
                  <a:tcPr marL="88803" marR="88803" marT="44401" marB="44401" anchor="ctr">
                    <a:lnL>
                      <a:noFill/>
                    </a:lnL>
                    <a:lnR>
                      <a:noFill/>
                    </a:lnR>
                    <a:lnT>
                      <a:noFill/>
                    </a:lnT>
                    <a:lnB>
                      <a:noFill/>
                    </a:lnB>
                    <a:noFill/>
                  </a:tcPr>
                </a:tc>
                <a:tc>
                  <a:txBody>
                    <a:bodyPr/>
                    <a:lstStyle/>
                    <a:p>
                      <a:pPr>
                        <a:buNone/>
                      </a:pPr>
                      <a:r>
                        <a:rPr lang="en-GB" sz="1700" dirty="0">
                          <a:latin typeface="Times New Roman" panose="02020603050405020304" pitchFamily="18" charset="0"/>
                          <a:cs typeface="Times New Roman" panose="02020603050405020304" pitchFamily="18" charset="0"/>
                        </a:rPr>
                        <a:t>Image-Only Input</a:t>
                      </a:r>
                    </a:p>
                  </a:txBody>
                  <a:tcPr marL="88803" marR="88803" marT="44401" marB="44401" anchor="ctr">
                    <a:lnL>
                      <a:noFill/>
                    </a:lnL>
                    <a:lnR>
                      <a:noFill/>
                    </a:lnR>
                    <a:lnT>
                      <a:noFill/>
                    </a:lnT>
                    <a:lnB>
                      <a:noFill/>
                    </a:lnB>
                    <a:noFill/>
                  </a:tcPr>
                </a:tc>
                <a:tc>
                  <a:txBody>
                    <a:bodyPr/>
                    <a:lstStyle/>
                    <a:p>
                      <a:pPr>
                        <a:buNone/>
                      </a:pPr>
                      <a:r>
                        <a:rPr lang="en-GB" sz="1700">
                          <a:latin typeface="Times New Roman" panose="02020603050405020304" pitchFamily="18" charset="0"/>
                          <a:cs typeface="Times New Roman" panose="02020603050405020304" pitchFamily="18" charset="0"/>
                        </a:rPr>
                        <a:t>ResNet-101-elastic</a:t>
                      </a:r>
                    </a:p>
                  </a:txBody>
                  <a:tcPr marL="88803" marR="88803" marT="44401" marB="44401" anchor="ctr">
                    <a:lnL>
                      <a:noFill/>
                    </a:lnL>
                    <a:lnR>
                      <a:noFill/>
                    </a:lnR>
                    <a:lnT>
                      <a:noFill/>
                    </a:lnT>
                    <a:lnB>
                      <a:noFill/>
                    </a:lnB>
                    <a:noFill/>
                  </a:tcPr>
                </a:tc>
                <a:tc>
                  <a:txBody>
                    <a:bodyPr/>
                    <a:lstStyle/>
                    <a:p>
                      <a:pPr>
                        <a:buNone/>
                      </a:pPr>
                      <a:r>
                        <a:rPr lang="en-GB" sz="1700">
                          <a:latin typeface="Times New Roman" panose="02020603050405020304" pitchFamily="18" charset="0"/>
                          <a:cs typeface="Times New Roman" panose="02020603050405020304" pitchFamily="18" charset="0"/>
                        </a:rPr>
                        <a:t>Uses standard [PAD] tokens</a:t>
                      </a:r>
                    </a:p>
                  </a:txBody>
                  <a:tcPr marL="88803" marR="88803" marT="44401" marB="44401" anchor="ctr">
                    <a:lnL>
                      <a:noFill/>
                    </a:lnL>
                    <a:lnR>
                      <a:noFill/>
                    </a:lnR>
                    <a:lnT>
                      <a:noFill/>
                    </a:lnT>
                    <a:lnB>
                      <a:noFill/>
                    </a:lnB>
                    <a:noFill/>
                  </a:tcPr>
                </a:tc>
                <a:extLst>
                  <a:ext uri="{0D108BD9-81ED-4DB2-BD59-A6C34878D82A}">
                    <a16:rowId xmlns:a16="http://schemas.microsoft.com/office/drawing/2014/main" val="10001"/>
                  </a:ext>
                </a:extLst>
              </a:tr>
              <a:tr h="621620">
                <a:tc>
                  <a:txBody>
                    <a:bodyPr/>
                    <a:lstStyle/>
                    <a:p>
                      <a:pPr>
                        <a:buNone/>
                      </a:pPr>
                      <a:r>
                        <a:rPr lang="en-GB" sz="1700" b="1" dirty="0">
                          <a:latin typeface="Times New Roman" panose="02020603050405020304" pitchFamily="18" charset="0"/>
                          <a:cs typeface="Times New Roman" panose="02020603050405020304" pitchFamily="18" charset="0"/>
                        </a:rPr>
                        <a:t>Model 2</a:t>
                      </a:r>
                      <a:endParaRPr lang="en-GB" sz="1700" dirty="0">
                        <a:latin typeface="Times New Roman" panose="02020603050405020304" pitchFamily="18" charset="0"/>
                        <a:cs typeface="Times New Roman" panose="02020603050405020304" pitchFamily="18" charset="0"/>
                      </a:endParaRPr>
                    </a:p>
                  </a:txBody>
                  <a:tcPr marL="88803" marR="88803" marT="44401" marB="44401" anchor="ctr">
                    <a:lnL>
                      <a:noFill/>
                    </a:lnL>
                    <a:lnR>
                      <a:noFill/>
                    </a:lnR>
                    <a:lnT>
                      <a:noFill/>
                    </a:lnT>
                    <a:lnB>
                      <a:noFill/>
                    </a:lnB>
                    <a:noFill/>
                  </a:tcPr>
                </a:tc>
                <a:tc>
                  <a:txBody>
                    <a:bodyPr/>
                    <a:lstStyle/>
                    <a:p>
                      <a:pPr>
                        <a:buNone/>
                      </a:pPr>
                      <a:r>
                        <a:rPr lang="en-GB" sz="1700" dirty="0">
                          <a:latin typeface="Times New Roman" panose="02020603050405020304" pitchFamily="18" charset="0"/>
                          <a:cs typeface="Times New Roman" panose="02020603050405020304" pitchFamily="18" charset="0"/>
                        </a:rPr>
                        <a:t>Image-Only Input</a:t>
                      </a:r>
                    </a:p>
                  </a:txBody>
                  <a:tcPr marL="88803" marR="88803" marT="44401" marB="44401" anchor="ctr">
                    <a:lnL>
                      <a:noFill/>
                    </a:lnL>
                    <a:lnR>
                      <a:noFill/>
                    </a:lnR>
                    <a:lnT>
                      <a:noFill/>
                    </a:lnT>
                    <a:lnB>
                      <a:noFill/>
                    </a:lnB>
                    <a:noFill/>
                  </a:tcPr>
                </a:tc>
                <a:tc>
                  <a:txBody>
                    <a:bodyPr/>
                    <a:lstStyle/>
                    <a:p>
                      <a:pPr>
                        <a:buNone/>
                      </a:pPr>
                      <a:r>
                        <a:rPr lang="en-GB" sz="1700">
                          <a:latin typeface="Times New Roman" panose="02020603050405020304" pitchFamily="18" charset="0"/>
                          <a:cs typeface="Times New Roman" panose="02020603050405020304" pitchFamily="18" charset="0"/>
                        </a:rPr>
                        <a:t>CheXNet-121</a:t>
                      </a:r>
                    </a:p>
                  </a:txBody>
                  <a:tcPr marL="88803" marR="88803" marT="44401" marB="44401" anchor="ctr">
                    <a:lnL>
                      <a:noFill/>
                    </a:lnL>
                    <a:lnR>
                      <a:noFill/>
                    </a:lnR>
                    <a:lnT>
                      <a:noFill/>
                    </a:lnT>
                    <a:lnB>
                      <a:noFill/>
                    </a:lnB>
                    <a:noFill/>
                  </a:tcPr>
                </a:tc>
                <a:tc>
                  <a:txBody>
                    <a:bodyPr/>
                    <a:lstStyle/>
                    <a:p>
                      <a:pPr>
                        <a:buNone/>
                      </a:pPr>
                      <a:r>
                        <a:rPr lang="en-GB" sz="1700">
                          <a:latin typeface="Times New Roman" panose="02020603050405020304" pitchFamily="18" charset="0"/>
                          <a:cs typeface="Times New Roman" panose="02020603050405020304" pitchFamily="18" charset="0"/>
                        </a:rPr>
                        <a:t>Uses standard [PAD] tokens</a:t>
                      </a:r>
                    </a:p>
                  </a:txBody>
                  <a:tcPr marL="88803" marR="88803" marT="44401" marB="44401" anchor="ctr">
                    <a:lnL>
                      <a:noFill/>
                    </a:lnL>
                    <a:lnR>
                      <a:noFill/>
                    </a:lnR>
                    <a:lnT>
                      <a:noFill/>
                    </a:lnT>
                    <a:lnB>
                      <a:noFill/>
                    </a:lnB>
                    <a:noFill/>
                  </a:tcPr>
                </a:tc>
                <a:extLst>
                  <a:ext uri="{0D108BD9-81ED-4DB2-BD59-A6C34878D82A}">
                    <a16:rowId xmlns:a16="http://schemas.microsoft.com/office/drawing/2014/main" val="10002"/>
                  </a:ext>
                </a:extLst>
              </a:tr>
              <a:tr h="621620">
                <a:tc>
                  <a:txBody>
                    <a:bodyPr/>
                    <a:lstStyle/>
                    <a:p>
                      <a:pPr>
                        <a:buNone/>
                      </a:pPr>
                      <a:r>
                        <a:rPr lang="en-GB" sz="1700" b="1" dirty="0">
                          <a:latin typeface="Times New Roman" panose="02020603050405020304" pitchFamily="18" charset="0"/>
                          <a:cs typeface="Times New Roman" panose="02020603050405020304" pitchFamily="18" charset="0"/>
                        </a:rPr>
                        <a:t>Model 3</a:t>
                      </a:r>
                      <a:endParaRPr lang="en-GB" sz="1700" dirty="0">
                        <a:latin typeface="Times New Roman" panose="02020603050405020304" pitchFamily="18" charset="0"/>
                        <a:cs typeface="Times New Roman" panose="02020603050405020304" pitchFamily="18" charset="0"/>
                      </a:endParaRPr>
                    </a:p>
                  </a:txBody>
                  <a:tcPr marL="88803" marR="88803" marT="44401" marB="44401" anchor="ctr">
                    <a:lnL>
                      <a:noFill/>
                    </a:lnL>
                    <a:lnR>
                      <a:noFill/>
                    </a:lnR>
                    <a:lnT>
                      <a:noFill/>
                    </a:lnT>
                    <a:lnB>
                      <a:noFill/>
                    </a:lnB>
                    <a:noFill/>
                  </a:tcPr>
                </a:tc>
                <a:tc>
                  <a:txBody>
                    <a:bodyPr/>
                    <a:lstStyle/>
                    <a:p>
                      <a:pPr>
                        <a:buNone/>
                      </a:pPr>
                      <a:r>
                        <a:rPr lang="en-GB" sz="1700">
                          <a:latin typeface="Times New Roman" panose="02020603050405020304" pitchFamily="18" charset="0"/>
                          <a:cs typeface="Times New Roman" panose="02020603050405020304" pitchFamily="18" charset="0"/>
                        </a:rPr>
                        <a:t>Image-Only Input</a:t>
                      </a:r>
                    </a:p>
                  </a:txBody>
                  <a:tcPr marL="88803" marR="88803" marT="44401" marB="44401" anchor="ctr">
                    <a:lnL>
                      <a:noFill/>
                    </a:lnL>
                    <a:lnR>
                      <a:noFill/>
                    </a:lnR>
                    <a:lnT>
                      <a:noFill/>
                    </a:lnT>
                    <a:lnB>
                      <a:noFill/>
                    </a:lnB>
                    <a:noFill/>
                  </a:tcPr>
                </a:tc>
                <a:tc>
                  <a:txBody>
                    <a:bodyPr/>
                    <a:lstStyle/>
                    <a:p>
                      <a:pPr>
                        <a:buNone/>
                      </a:pPr>
                      <a:r>
                        <a:rPr lang="en-GB" sz="1700">
                          <a:latin typeface="Times New Roman" panose="02020603050405020304" pitchFamily="18" charset="0"/>
                          <a:cs typeface="Times New Roman" panose="02020603050405020304" pitchFamily="18" charset="0"/>
                        </a:rPr>
                        <a:t>Vision Transformer (ViT)</a:t>
                      </a:r>
                    </a:p>
                  </a:txBody>
                  <a:tcPr marL="88803" marR="88803" marT="44401" marB="44401" anchor="ctr">
                    <a:lnL>
                      <a:noFill/>
                    </a:lnL>
                    <a:lnR>
                      <a:noFill/>
                    </a:lnR>
                    <a:lnT>
                      <a:noFill/>
                    </a:lnT>
                    <a:lnB>
                      <a:noFill/>
                    </a:lnB>
                    <a:noFill/>
                  </a:tcPr>
                </a:tc>
                <a:tc>
                  <a:txBody>
                    <a:bodyPr/>
                    <a:lstStyle/>
                    <a:p>
                      <a:pPr>
                        <a:buNone/>
                      </a:pPr>
                      <a:r>
                        <a:rPr lang="en-GB" sz="1700" dirty="0">
                          <a:latin typeface="Times New Roman" panose="02020603050405020304" pitchFamily="18" charset="0"/>
                          <a:cs typeface="Times New Roman" panose="02020603050405020304" pitchFamily="18" charset="0"/>
                        </a:rPr>
                        <a:t>Uses standard [PAD] tokens</a:t>
                      </a:r>
                    </a:p>
                  </a:txBody>
                  <a:tcPr marL="88803" marR="88803" marT="44401" marB="44401" anchor="ctr">
                    <a:lnL>
                      <a:noFill/>
                    </a:lnL>
                    <a:lnR>
                      <a:noFill/>
                    </a:lnR>
                    <a:lnT>
                      <a:noFill/>
                    </a:lnT>
                    <a:lnB>
                      <a:noFill/>
                    </a:lnB>
                    <a:noFill/>
                  </a:tcPr>
                </a:tc>
                <a:extLst>
                  <a:ext uri="{0D108BD9-81ED-4DB2-BD59-A6C34878D82A}">
                    <a16:rowId xmlns:a16="http://schemas.microsoft.com/office/drawing/2014/main" val="10003"/>
                  </a:ext>
                </a:extLst>
              </a:tr>
              <a:tr h="621620">
                <a:tc>
                  <a:txBody>
                    <a:bodyPr/>
                    <a:lstStyle/>
                    <a:p>
                      <a:pPr>
                        <a:buNone/>
                      </a:pPr>
                      <a:r>
                        <a:rPr lang="en-GB" sz="1700" b="1" dirty="0">
                          <a:latin typeface="Times New Roman" panose="02020603050405020304" pitchFamily="18" charset="0"/>
                          <a:cs typeface="Times New Roman" panose="02020603050405020304" pitchFamily="18" charset="0"/>
                        </a:rPr>
                        <a:t>Model 4</a:t>
                      </a:r>
                      <a:endParaRPr lang="en-GB" sz="1700" dirty="0">
                        <a:latin typeface="Times New Roman" panose="02020603050405020304" pitchFamily="18" charset="0"/>
                        <a:cs typeface="Times New Roman" panose="02020603050405020304" pitchFamily="18" charset="0"/>
                      </a:endParaRPr>
                    </a:p>
                  </a:txBody>
                  <a:tcPr marL="88803" marR="88803" marT="44401" marB="44401" anchor="ctr">
                    <a:lnL>
                      <a:noFill/>
                    </a:lnL>
                    <a:lnR>
                      <a:noFill/>
                    </a:lnR>
                    <a:lnT>
                      <a:noFill/>
                    </a:lnT>
                    <a:lnB>
                      <a:noFill/>
                    </a:lnB>
                    <a:noFill/>
                  </a:tcPr>
                </a:tc>
                <a:tc>
                  <a:txBody>
                    <a:bodyPr/>
                    <a:lstStyle/>
                    <a:p>
                      <a:pPr>
                        <a:buNone/>
                      </a:pPr>
                      <a:r>
                        <a:rPr lang="en-GB" sz="1700" dirty="0">
                          <a:latin typeface="Times New Roman" panose="02020603050405020304" pitchFamily="18" charset="0"/>
                          <a:cs typeface="Times New Roman" panose="02020603050405020304" pitchFamily="18" charset="0"/>
                        </a:rPr>
                        <a:t>Image + Disease Labels</a:t>
                      </a:r>
                    </a:p>
                  </a:txBody>
                  <a:tcPr marL="88803" marR="88803" marT="44401" marB="44401" anchor="ctr">
                    <a:lnL>
                      <a:noFill/>
                    </a:lnL>
                    <a:lnR>
                      <a:noFill/>
                    </a:lnR>
                    <a:lnT>
                      <a:noFill/>
                    </a:lnT>
                    <a:lnB>
                      <a:noFill/>
                    </a:lnB>
                    <a:noFill/>
                  </a:tcPr>
                </a:tc>
                <a:tc>
                  <a:txBody>
                    <a:bodyPr/>
                    <a:lstStyle/>
                    <a:p>
                      <a:pPr>
                        <a:buNone/>
                      </a:pPr>
                      <a:r>
                        <a:rPr lang="en-GB" sz="1700">
                          <a:latin typeface="Times New Roman" panose="02020603050405020304" pitchFamily="18" charset="0"/>
                          <a:cs typeface="Times New Roman" panose="02020603050405020304" pitchFamily="18" charset="0"/>
                        </a:rPr>
                        <a:t>ResNet-101-elastic</a:t>
                      </a:r>
                    </a:p>
                  </a:txBody>
                  <a:tcPr marL="88803" marR="88803" marT="44401" marB="44401" anchor="ctr">
                    <a:lnL>
                      <a:noFill/>
                    </a:lnL>
                    <a:lnR>
                      <a:noFill/>
                    </a:lnR>
                    <a:lnT>
                      <a:noFill/>
                    </a:lnT>
                    <a:lnB>
                      <a:noFill/>
                    </a:lnB>
                    <a:noFill/>
                  </a:tcPr>
                </a:tc>
                <a:tc>
                  <a:txBody>
                    <a:bodyPr/>
                    <a:lstStyle/>
                    <a:p>
                      <a:pPr>
                        <a:buNone/>
                      </a:pPr>
                      <a:r>
                        <a:rPr lang="en-GB" sz="1700" b="1" dirty="0">
                          <a:latin typeface="Times New Roman" panose="02020603050405020304" pitchFamily="18" charset="0"/>
                          <a:cs typeface="Times New Roman" panose="02020603050405020304" pitchFamily="18" charset="0"/>
                        </a:rPr>
                        <a:t>Cross-Attention</a:t>
                      </a:r>
                      <a:r>
                        <a:rPr lang="en-GB" sz="1700" dirty="0">
                          <a:latin typeface="Times New Roman" panose="02020603050405020304" pitchFamily="18" charset="0"/>
                          <a:cs typeface="Times New Roman" panose="02020603050405020304" pitchFamily="18" charset="0"/>
                        </a:rPr>
                        <a:t> with labels</a:t>
                      </a:r>
                    </a:p>
                  </a:txBody>
                  <a:tcPr marL="88803" marR="88803" marT="44401" marB="44401" anchor="ctr">
                    <a:lnL>
                      <a:noFill/>
                    </a:lnL>
                    <a:lnR>
                      <a:noFill/>
                    </a:lnR>
                    <a:lnT>
                      <a:noFill/>
                    </a:lnT>
                    <a:lnB>
                      <a:noFill/>
                    </a:lnB>
                    <a:noFill/>
                  </a:tcPr>
                </a:tc>
                <a:extLst>
                  <a:ext uri="{0D108BD9-81ED-4DB2-BD59-A6C34878D82A}">
                    <a16:rowId xmlns:a16="http://schemas.microsoft.com/office/drawing/2014/main" val="10004"/>
                  </a:ext>
                </a:extLst>
              </a:tr>
              <a:tr h="621620">
                <a:tc>
                  <a:txBody>
                    <a:bodyPr/>
                    <a:lstStyle/>
                    <a:p>
                      <a:pPr>
                        <a:buNone/>
                      </a:pPr>
                      <a:r>
                        <a:rPr lang="en-GB" sz="1700" b="1">
                          <a:latin typeface="Times New Roman" panose="02020603050405020304" pitchFamily="18" charset="0"/>
                          <a:cs typeface="Times New Roman" panose="02020603050405020304" pitchFamily="18" charset="0"/>
                        </a:rPr>
                        <a:t>Model 5</a:t>
                      </a:r>
                      <a:endParaRPr lang="en-GB" sz="1700">
                        <a:latin typeface="Times New Roman" panose="02020603050405020304" pitchFamily="18" charset="0"/>
                        <a:cs typeface="Times New Roman" panose="02020603050405020304" pitchFamily="18" charset="0"/>
                      </a:endParaRPr>
                    </a:p>
                  </a:txBody>
                  <a:tcPr marL="88803" marR="88803" marT="44401" marB="44401" anchor="ctr">
                    <a:lnL>
                      <a:noFill/>
                    </a:lnL>
                    <a:lnR>
                      <a:noFill/>
                    </a:lnR>
                    <a:lnT>
                      <a:noFill/>
                    </a:lnT>
                    <a:lnB>
                      <a:noFill/>
                    </a:lnB>
                    <a:noFill/>
                  </a:tcPr>
                </a:tc>
                <a:tc>
                  <a:txBody>
                    <a:bodyPr/>
                    <a:lstStyle/>
                    <a:p>
                      <a:pPr>
                        <a:buNone/>
                      </a:pPr>
                      <a:r>
                        <a:rPr lang="en-GB" sz="1700">
                          <a:latin typeface="Times New Roman" panose="02020603050405020304" pitchFamily="18" charset="0"/>
                          <a:cs typeface="Times New Roman" panose="02020603050405020304" pitchFamily="18" charset="0"/>
                        </a:rPr>
                        <a:t>Image + Disease Labels</a:t>
                      </a:r>
                    </a:p>
                  </a:txBody>
                  <a:tcPr marL="88803" marR="88803" marT="44401" marB="44401" anchor="ctr">
                    <a:lnL>
                      <a:noFill/>
                    </a:lnL>
                    <a:lnR>
                      <a:noFill/>
                    </a:lnR>
                    <a:lnT>
                      <a:noFill/>
                    </a:lnT>
                    <a:lnB>
                      <a:noFill/>
                    </a:lnB>
                    <a:noFill/>
                  </a:tcPr>
                </a:tc>
                <a:tc>
                  <a:txBody>
                    <a:bodyPr/>
                    <a:lstStyle/>
                    <a:p>
                      <a:pPr>
                        <a:buNone/>
                      </a:pPr>
                      <a:r>
                        <a:rPr lang="en-GB" sz="1700">
                          <a:latin typeface="Times New Roman" panose="02020603050405020304" pitchFamily="18" charset="0"/>
                          <a:cs typeface="Times New Roman" panose="02020603050405020304" pitchFamily="18" charset="0"/>
                        </a:rPr>
                        <a:t>CheXNet-121</a:t>
                      </a:r>
                    </a:p>
                  </a:txBody>
                  <a:tcPr marL="88803" marR="88803" marT="44401" marB="44401" anchor="ctr">
                    <a:lnL>
                      <a:noFill/>
                    </a:lnL>
                    <a:lnR>
                      <a:noFill/>
                    </a:lnR>
                    <a:lnT>
                      <a:noFill/>
                    </a:lnT>
                    <a:lnB>
                      <a:noFill/>
                    </a:lnB>
                    <a:noFill/>
                  </a:tcPr>
                </a:tc>
                <a:tc>
                  <a:txBody>
                    <a:bodyPr/>
                    <a:lstStyle/>
                    <a:p>
                      <a:pPr>
                        <a:buNone/>
                      </a:pPr>
                      <a:r>
                        <a:rPr lang="en-GB" sz="1700" b="1" dirty="0">
                          <a:latin typeface="Times New Roman" panose="02020603050405020304" pitchFamily="18" charset="0"/>
                          <a:cs typeface="Times New Roman" panose="02020603050405020304" pitchFamily="18" charset="0"/>
                        </a:rPr>
                        <a:t>Cross-Attention</a:t>
                      </a:r>
                      <a:r>
                        <a:rPr lang="en-GB" sz="1700" dirty="0">
                          <a:latin typeface="Times New Roman" panose="02020603050405020304" pitchFamily="18" charset="0"/>
                          <a:cs typeface="Times New Roman" panose="02020603050405020304" pitchFamily="18" charset="0"/>
                        </a:rPr>
                        <a:t> with labels</a:t>
                      </a:r>
                    </a:p>
                  </a:txBody>
                  <a:tcPr marL="88803" marR="88803" marT="44401" marB="44401" anchor="ctr">
                    <a:lnL>
                      <a:noFill/>
                    </a:lnL>
                    <a:lnR>
                      <a:noFill/>
                    </a:lnR>
                    <a:lnT>
                      <a:noFill/>
                    </a:lnT>
                    <a:lnB>
                      <a:noFill/>
                    </a:lnB>
                    <a:noFill/>
                  </a:tcPr>
                </a:tc>
                <a:extLst>
                  <a:ext uri="{0D108BD9-81ED-4DB2-BD59-A6C34878D82A}">
                    <a16:rowId xmlns:a16="http://schemas.microsoft.com/office/drawing/2014/main" val="10005"/>
                  </a:ext>
                </a:extLst>
              </a:tr>
              <a:tr h="621620">
                <a:tc>
                  <a:txBody>
                    <a:bodyPr/>
                    <a:lstStyle/>
                    <a:p>
                      <a:pPr>
                        <a:buNone/>
                      </a:pPr>
                      <a:r>
                        <a:rPr lang="en-GB" sz="1700" b="1">
                          <a:latin typeface="Times New Roman" panose="02020603050405020304" pitchFamily="18" charset="0"/>
                          <a:cs typeface="Times New Roman" panose="02020603050405020304" pitchFamily="18" charset="0"/>
                        </a:rPr>
                        <a:t>Model 6</a:t>
                      </a:r>
                      <a:endParaRPr lang="en-GB" sz="1700">
                        <a:latin typeface="Times New Roman" panose="02020603050405020304" pitchFamily="18" charset="0"/>
                        <a:cs typeface="Times New Roman" panose="02020603050405020304" pitchFamily="18" charset="0"/>
                      </a:endParaRPr>
                    </a:p>
                  </a:txBody>
                  <a:tcPr marL="88803" marR="88803" marT="44401" marB="44401" anchor="ctr">
                    <a:lnL>
                      <a:noFill/>
                    </a:lnL>
                    <a:lnR>
                      <a:noFill/>
                    </a:lnR>
                    <a:lnT>
                      <a:noFill/>
                    </a:lnT>
                    <a:lnB>
                      <a:noFill/>
                    </a:lnB>
                    <a:noFill/>
                  </a:tcPr>
                </a:tc>
                <a:tc>
                  <a:txBody>
                    <a:bodyPr/>
                    <a:lstStyle/>
                    <a:p>
                      <a:pPr>
                        <a:buNone/>
                      </a:pPr>
                      <a:r>
                        <a:rPr lang="en-GB" sz="1700">
                          <a:latin typeface="Times New Roman" panose="02020603050405020304" pitchFamily="18" charset="0"/>
                          <a:cs typeface="Times New Roman" panose="02020603050405020304" pitchFamily="18" charset="0"/>
                        </a:rPr>
                        <a:t>Image + Disease Labels</a:t>
                      </a:r>
                    </a:p>
                  </a:txBody>
                  <a:tcPr marL="88803" marR="88803" marT="44401" marB="44401" anchor="ctr">
                    <a:lnL>
                      <a:noFill/>
                    </a:lnL>
                    <a:lnR>
                      <a:noFill/>
                    </a:lnR>
                    <a:lnT>
                      <a:noFill/>
                    </a:lnT>
                    <a:lnB>
                      <a:noFill/>
                    </a:lnB>
                    <a:noFill/>
                  </a:tcPr>
                </a:tc>
                <a:tc>
                  <a:txBody>
                    <a:bodyPr/>
                    <a:lstStyle/>
                    <a:p>
                      <a:pPr>
                        <a:buNone/>
                      </a:pPr>
                      <a:r>
                        <a:rPr lang="en-GB" sz="1700">
                          <a:latin typeface="Times New Roman" panose="02020603050405020304" pitchFamily="18" charset="0"/>
                          <a:cs typeface="Times New Roman" panose="02020603050405020304" pitchFamily="18" charset="0"/>
                        </a:rPr>
                        <a:t>Vision Transformer (ViT)</a:t>
                      </a:r>
                    </a:p>
                  </a:txBody>
                  <a:tcPr marL="88803" marR="88803" marT="44401" marB="44401" anchor="ctr">
                    <a:lnL>
                      <a:noFill/>
                    </a:lnL>
                    <a:lnR>
                      <a:noFill/>
                    </a:lnR>
                    <a:lnT>
                      <a:noFill/>
                    </a:lnT>
                    <a:lnB>
                      <a:noFill/>
                    </a:lnB>
                    <a:noFill/>
                  </a:tcPr>
                </a:tc>
                <a:tc>
                  <a:txBody>
                    <a:bodyPr/>
                    <a:lstStyle/>
                    <a:p>
                      <a:pPr>
                        <a:buNone/>
                      </a:pPr>
                      <a:r>
                        <a:rPr lang="en-GB" sz="1700" b="1" dirty="0">
                          <a:latin typeface="Times New Roman" panose="02020603050405020304" pitchFamily="18" charset="0"/>
                          <a:cs typeface="Times New Roman" panose="02020603050405020304" pitchFamily="18" charset="0"/>
                        </a:rPr>
                        <a:t>Cross-Attention</a:t>
                      </a:r>
                      <a:r>
                        <a:rPr lang="en-GB" sz="1700" dirty="0">
                          <a:latin typeface="Times New Roman" panose="02020603050405020304" pitchFamily="18" charset="0"/>
                          <a:cs typeface="Times New Roman" panose="02020603050405020304" pitchFamily="18" charset="0"/>
                        </a:rPr>
                        <a:t> with labels</a:t>
                      </a:r>
                    </a:p>
                  </a:txBody>
                  <a:tcPr marL="88803" marR="88803" marT="44401" marB="44401" anchor="ctr">
                    <a:lnL>
                      <a:noFill/>
                    </a:lnL>
                    <a:lnR>
                      <a:noFill/>
                    </a:lnR>
                    <a:lnT>
                      <a:noFill/>
                    </a:lnT>
                    <a:lnB>
                      <a:noFill/>
                    </a:lnB>
                    <a:noFill/>
                  </a:tcPr>
                </a:tc>
                <a:extLst>
                  <a:ext uri="{0D108BD9-81ED-4DB2-BD59-A6C34878D82A}">
                    <a16:rowId xmlns:a16="http://schemas.microsoft.com/office/drawing/2014/main" val="10006"/>
                  </a:ext>
                </a:extLst>
              </a:tr>
            </a:tbl>
          </a:graphicData>
        </a:graphic>
      </p:graphicFrame>
      <p:sp>
        <p:nvSpPr>
          <p:cNvPr id="9" name="Rectangle 2"/>
          <p:cNvSpPr>
            <a:spLocks noChangeArrowheads="1"/>
          </p:cNvSpPr>
          <p:nvPr/>
        </p:nvSpPr>
        <p:spPr bwMode="auto">
          <a:xfrm>
            <a:off x="488793" y="872005"/>
            <a:ext cx="11214410"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Char char="•"/>
            </a:pPr>
            <a:r>
              <a:rPr kumimoji="0" lang="zh-CN" altLang="zh-CN" sz="1800" b="1" i="0" u="none" strike="noStrike" cap="none" normalizeH="0" baseline="0" dirty="0">
                <a:ln>
                  <a:noFill/>
                </a:ln>
                <a:solidFill>
                  <a:schemeClr val="tx1"/>
                </a:solidFill>
                <a:effectLst/>
                <a:latin typeface="+mn-lt"/>
                <a:cs typeface="Times New Roman" panose="02020603050405020304" pitchFamily="18" charset="0"/>
              </a:rPr>
              <a:t>BERT Encoder: </a:t>
            </a:r>
            <a:r>
              <a:rPr kumimoji="0" lang="zh-CN" altLang="zh-CN" sz="1800" b="0" i="0" u="none" strike="noStrike" cap="none" normalizeH="0" baseline="0" dirty="0">
                <a:ln>
                  <a:noFill/>
                </a:ln>
                <a:solidFill>
                  <a:schemeClr val="tx1"/>
                </a:solidFill>
                <a:effectLst/>
                <a:latin typeface="+mn-lt"/>
                <a:cs typeface="Times New Roman" panose="02020603050405020304" pitchFamily="18" charset="0"/>
              </a:rPr>
              <a:t>Initialized with weights from </a:t>
            </a:r>
            <a:r>
              <a:rPr kumimoji="0" lang="zh-CN" altLang="zh-CN" sz="1800" b="1" i="0" u="none" strike="noStrike" cap="none" normalizeH="0" baseline="0" dirty="0">
                <a:ln>
                  <a:noFill/>
                </a:ln>
                <a:solidFill>
                  <a:schemeClr val="tx1"/>
                </a:solidFill>
                <a:effectLst/>
                <a:latin typeface="+mn-lt"/>
                <a:cs typeface="Times New Roman" panose="02020603050405020304" pitchFamily="18" charset="0"/>
              </a:rPr>
              <a:t>MEDVILL</a:t>
            </a:r>
            <a:r>
              <a:rPr kumimoji="0" lang="zh-CN" altLang="zh-CN" sz="1800" b="0" i="0" u="none" strike="noStrike" cap="none" normalizeH="0" baseline="0" dirty="0">
                <a:ln>
                  <a:noFill/>
                </a:ln>
                <a:solidFill>
                  <a:schemeClr val="tx1"/>
                </a:solidFill>
                <a:effectLst/>
                <a:latin typeface="+mn-lt"/>
                <a:cs typeface="Times New Roman" panose="02020603050405020304" pitchFamily="18" charset="0"/>
              </a:rPr>
              <a:t>.</a:t>
            </a:r>
          </a:p>
          <a:p>
            <a:pPr marL="0" marR="0" lvl="0" indent="0" algn="l" defTabSz="914400" rtl="0" eaLnBrk="0" fontAlgn="base" latinLnBrk="0" hangingPunct="0">
              <a:lnSpc>
                <a:spcPct val="100000"/>
              </a:lnSpc>
              <a:spcBef>
                <a:spcPct val="0"/>
              </a:spcBef>
              <a:spcAft>
                <a:spcPct val="0"/>
              </a:spcAft>
              <a:buClrTx/>
              <a:buSzTx/>
              <a:buFontTx/>
              <a:buChar char="•"/>
            </a:pPr>
            <a:r>
              <a:rPr kumimoji="0" lang="zh-CN" altLang="zh-CN" sz="1800" b="1" i="0" u="none" strike="noStrike" cap="none" normalizeH="0" baseline="0" dirty="0">
                <a:ln>
                  <a:noFill/>
                </a:ln>
                <a:solidFill>
                  <a:schemeClr val="tx1"/>
                </a:solidFill>
                <a:effectLst/>
                <a:latin typeface="+mn-lt"/>
                <a:cs typeface="Times New Roman" panose="02020603050405020304" pitchFamily="18" charset="0"/>
              </a:rPr>
              <a:t>Transformer Decoder:</a:t>
            </a:r>
            <a:r>
              <a:rPr kumimoji="0" lang="zh-CN" altLang="zh-CN" sz="1800" b="0" i="0" u="none" strike="noStrike" cap="none" normalizeH="0" baseline="0" dirty="0">
                <a:ln>
                  <a:noFill/>
                </a:ln>
                <a:solidFill>
                  <a:schemeClr val="tx1"/>
                </a:solidFill>
                <a:effectLst/>
                <a:latin typeface="+mn-lt"/>
                <a:cs typeface="Times New Roman" panose="02020603050405020304" pitchFamily="18" charset="0"/>
              </a:rPr>
              <a:t> Initialized with weights from </a:t>
            </a:r>
            <a:r>
              <a:rPr kumimoji="0" lang="zh-CN" altLang="zh-CN" sz="1800" b="1" i="0" u="none" strike="noStrike" cap="none" normalizeH="0" baseline="0" dirty="0">
                <a:ln>
                  <a:noFill/>
                </a:ln>
                <a:solidFill>
                  <a:schemeClr val="tx1"/>
                </a:solidFill>
                <a:effectLst/>
                <a:latin typeface="+mn-lt"/>
                <a:cs typeface="Times New Roman" panose="02020603050405020304" pitchFamily="18" charset="0"/>
              </a:rPr>
              <a:t>Clinical T5</a:t>
            </a:r>
            <a:r>
              <a:rPr kumimoji="0" lang="zh-CN" altLang="zh-CN" sz="1800" b="0" i="0" u="none" strike="noStrike" cap="none" normalizeH="0" baseline="0" dirty="0">
                <a:ln>
                  <a:noFill/>
                </a:ln>
                <a:solidFill>
                  <a:schemeClr val="tx1"/>
                </a:solidFill>
                <a:effectLst/>
                <a:latin typeface="+mn-lt"/>
                <a:cs typeface="Times New Roman" panose="02020603050405020304" pitchFamily="18" charset="0"/>
              </a:rPr>
              <a:t>.</a:t>
            </a:r>
          </a:p>
          <a:p>
            <a:pPr marL="0" marR="0" lvl="0" indent="0" algn="l" defTabSz="914400" rtl="0" eaLnBrk="0" fontAlgn="base" latinLnBrk="0" hangingPunct="0">
              <a:lnSpc>
                <a:spcPct val="100000"/>
              </a:lnSpc>
              <a:spcBef>
                <a:spcPct val="0"/>
              </a:spcBef>
              <a:spcAft>
                <a:spcPct val="0"/>
              </a:spcAft>
              <a:buClrTx/>
              <a:buSzTx/>
              <a:buFontTx/>
              <a:buNone/>
            </a:pPr>
            <a:endParaRPr kumimoji="0" lang="zh-CN" altLang="zh-CN" sz="1800" b="0" i="0" u="none" strike="noStrike" cap="none" normalizeH="0" baseline="0" dirty="0">
              <a:ln>
                <a:noFill/>
              </a:ln>
              <a:solidFill>
                <a:schemeClr val="tx1"/>
              </a:solidFill>
              <a:effectLst/>
              <a:latin typeface="+mn-lt"/>
              <a:cs typeface="Times New Roman" panose="02020603050405020304" pitchFamily="18" charset="0"/>
            </a:endParaRPr>
          </a:p>
        </p:txBody>
      </p:sp>
      <p:sp>
        <p:nvSpPr>
          <p:cNvPr id="12" name="文本框 11"/>
          <p:cNvSpPr txBox="1"/>
          <p:nvPr/>
        </p:nvSpPr>
        <p:spPr>
          <a:xfrm>
            <a:off x="388434" y="249923"/>
            <a:ext cx="9380034" cy="769441"/>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en-US" sz="1800" b="1" i="0" u="none" strike="noStrike" cap="none" normalizeH="0" baseline="0" dirty="0">
                <a:ln>
                  <a:noFill/>
                </a:ln>
                <a:solidFill>
                  <a:schemeClr val="tx1"/>
                </a:solidFill>
                <a:effectLst/>
                <a:latin typeface="+mn-lt"/>
                <a:cs typeface="Times New Roman" panose="02020603050405020304" pitchFamily="18" charset="0"/>
              </a:rPr>
              <a:t> </a:t>
            </a:r>
            <a:r>
              <a:rPr kumimoji="0" lang="zh-CN" altLang="zh-CN" sz="4400" b="1" i="0" u="none" strike="noStrike" cap="none" normalizeH="0" baseline="0" dirty="0">
                <a:ln>
                  <a:noFill/>
                </a:ln>
                <a:solidFill>
                  <a:schemeClr val="tx1"/>
                </a:solidFill>
                <a:effectLst/>
                <a:latin typeface="+mn-lt"/>
                <a:cs typeface="Times New Roman" panose="02020603050405020304" pitchFamily="18" charset="0"/>
              </a:rPr>
              <a:t>Model Architecture Summary</a:t>
            </a:r>
          </a:p>
        </p:txBody>
      </p:sp>
    </p:spTree>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57"/>
          <p:cNvSpPr txBox="1"/>
          <p:nvPr/>
        </p:nvSpPr>
        <p:spPr>
          <a:xfrm>
            <a:off x="6475675" y="1816025"/>
            <a:ext cx="4934400" cy="1565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CN" sz="6900">
                <a:solidFill>
                  <a:schemeClr val="dk1"/>
                </a:solidFill>
                <a:latin typeface="Calibri" panose="020F0502020204030204"/>
                <a:ea typeface="Calibri" panose="020F0502020204030204"/>
                <a:cs typeface="Calibri" panose="020F0502020204030204"/>
                <a:sym typeface="Calibri" panose="020F0502020204030204"/>
              </a:rPr>
              <a:t>Introduction</a:t>
            </a:r>
            <a:endParaRPr sz="69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366" name="Google Shape;366;p57"/>
          <p:cNvSpPr txBox="1"/>
          <p:nvPr/>
        </p:nvSpPr>
        <p:spPr>
          <a:xfrm>
            <a:off x="6953575" y="3787425"/>
            <a:ext cx="4695600" cy="107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CN" sz="2800">
                <a:solidFill>
                  <a:schemeClr val="dk1"/>
                </a:solidFill>
                <a:latin typeface="Calibri" panose="020F0502020204030204"/>
                <a:ea typeface="Calibri" panose="020F0502020204030204"/>
                <a:cs typeface="Calibri" panose="020F0502020204030204"/>
                <a:sym typeface="Calibri" panose="020F0502020204030204"/>
              </a:rPr>
              <a:t>Yuting Fang z5518340</a:t>
            </a:r>
            <a:endParaRPr sz="2800">
              <a:solidFill>
                <a:schemeClr val="dk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BAD6A8B-B5C3-4437-A9DE-A8C2149171DD}" type="slidenum">
              <a:rPr lang="en-AU" smtClean="0">
                <a:latin typeface="+mn-lt"/>
              </a:rPr>
              <a:t>20</a:t>
            </a:fld>
            <a:endParaRPr lang="en-AU">
              <a:latin typeface="+mn-lt"/>
            </a:endParaRPr>
          </a:p>
        </p:txBody>
      </p:sp>
      <p:sp>
        <p:nvSpPr>
          <p:cNvPr id="6" name="TextBox 5"/>
          <p:cNvSpPr txBox="1"/>
          <p:nvPr/>
        </p:nvSpPr>
        <p:spPr>
          <a:xfrm>
            <a:off x="119743" y="6225545"/>
            <a:ext cx="7326086" cy="261610"/>
          </a:xfrm>
          <a:prstGeom prst="rect">
            <a:avLst/>
          </a:prstGeom>
          <a:noFill/>
        </p:spPr>
        <p:txBody>
          <a:bodyPr wrap="square" rtlCol="0">
            <a:spAutoFit/>
          </a:bodyPr>
          <a:lstStyle/>
          <a:p>
            <a:r>
              <a:rPr lang="en-US" sz="1100" dirty="0">
                <a:latin typeface="+mn-lt"/>
                <a:cs typeface="Arial" panose="020B0604020202020204" pitchFamily="34" charset="0"/>
              </a:rPr>
              <a:t>Presenter: </a:t>
            </a:r>
            <a:r>
              <a:rPr lang="en-US" altLang="zh-CN" sz="1100" dirty="0">
                <a:latin typeface="+mn-lt"/>
                <a:cs typeface="Arial" panose="020B0604020202020204" pitchFamily="34" charset="0"/>
              </a:rPr>
              <a:t>Zhiwei</a:t>
            </a:r>
            <a:r>
              <a:rPr lang="en-US" sz="1100" dirty="0">
                <a:latin typeface="+mn-lt"/>
                <a:cs typeface="Arial" panose="020B0604020202020204" pitchFamily="34" charset="0"/>
              </a:rPr>
              <a:t> Guo (z5550962)</a:t>
            </a:r>
          </a:p>
        </p:txBody>
      </p:sp>
      <p:sp>
        <p:nvSpPr>
          <p:cNvPr id="8" name="文本框 7"/>
          <p:cNvSpPr txBox="1"/>
          <p:nvPr/>
        </p:nvSpPr>
        <p:spPr>
          <a:xfrm>
            <a:off x="263912" y="1917421"/>
            <a:ext cx="5832088" cy="3693319"/>
          </a:xfrm>
          <a:prstGeom prst="rect">
            <a:avLst/>
          </a:prstGeom>
          <a:noFill/>
        </p:spPr>
        <p:txBody>
          <a:bodyPr wrap="square">
            <a:spAutoFit/>
          </a:bodyPr>
          <a:lstStyle/>
          <a:p>
            <a:r>
              <a:rPr lang="en-GB" altLang="zh-CN" sz="1800" b="1" dirty="0">
                <a:latin typeface="+mn-lt"/>
                <a:cs typeface="Times New Roman" panose="02020603050405020304" pitchFamily="18" charset="0"/>
              </a:rPr>
              <a:t>Stage 1: Decoder Alignment (First 5 Epochs)</a:t>
            </a:r>
          </a:p>
          <a:p>
            <a:r>
              <a:rPr lang="en-GB" altLang="zh-CN" sz="1800" b="1" dirty="0">
                <a:latin typeface="+mn-lt"/>
                <a:cs typeface="Times New Roman" panose="02020603050405020304" pitchFamily="18" charset="0"/>
              </a:rPr>
              <a:t>Objective:</a:t>
            </a:r>
            <a:r>
              <a:rPr lang="en-GB" altLang="zh-CN" sz="1800" dirty="0">
                <a:latin typeface="+mn-lt"/>
                <a:cs typeface="Times New Roman" panose="02020603050405020304" pitchFamily="18" charset="0"/>
              </a:rPr>
              <a:t> To rapidly align the randomly initialized or pre-trained decoder with the specific medical report generation task.</a:t>
            </a:r>
          </a:p>
          <a:p>
            <a:r>
              <a:rPr lang="en-GB" altLang="zh-CN" sz="1800" b="1" dirty="0">
                <a:latin typeface="+mn-lt"/>
                <a:cs typeface="Times New Roman" panose="02020603050405020304" pitchFamily="18" charset="0"/>
              </a:rPr>
              <a:t>Method:</a:t>
            </a:r>
            <a:endParaRPr lang="en-GB" altLang="zh-CN" sz="1800" dirty="0">
              <a:latin typeface="+mn-lt"/>
              <a:cs typeface="Times New Roman" panose="02020603050405020304" pitchFamily="18" charset="0"/>
            </a:endParaRPr>
          </a:p>
          <a:p>
            <a:r>
              <a:rPr lang="en-GB" altLang="zh-CN" sz="1800" b="1" dirty="0">
                <a:latin typeface="+mn-lt"/>
                <a:cs typeface="Times New Roman" panose="02020603050405020304" pitchFamily="18" charset="0"/>
              </a:rPr>
              <a:t>Encoder:</a:t>
            </a:r>
            <a:r>
              <a:rPr lang="en-GB" altLang="zh-CN" sz="1800" dirty="0">
                <a:latin typeface="+mn-lt"/>
                <a:cs typeface="Times New Roman" panose="02020603050405020304" pitchFamily="18" charset="0"/>
              </a:rPr>
              <a:t> Frozen </a:t>
            </a:r>
          </a:p>
          <a:p>
            <a:r>
              <a:rPr lang="en-GB" altLang="zh-CN" sz="1800" b="1" dirty="0">
                <a:latin typeface="+mn-lt"/>
                <a:cs typeface="Times New Roman" panose="02020603050405020304" pitchFamily="18" charset="0"/>
              </a:rPr>
              <a:t>Decoder:</a:t>
            </a:r>
            <a:r>
              <a:rPr lang="en-GB" altLang="zh-CN" sz="1800" dirty="0">
                <a:latin typeface="+mn-lt"/>
                <a:cs typeface="Times New Roman" panose="02020603050405020304" pitchFamily="18" charset="0"/>
              </a:rPr>
              <a:t> Fine-tuned </a:t>
            </a:r>
            <a:endParaRPr lang="zh-CN" altLang="en-US" sz="1800" dirty="0">
              <a:latin typeface="+mn-lt"/>
              <a:cs typeface="Times New Roman" panose="02020603050405020304" pitchFamily="18" charset="0"/>
            </a:endParaRPr>
          </a:p>
          <a:p>
            <a:r>
              <a:rPr lang="en-GB" altLang="zh-CN" sz="1800" b="1" dirty="0">
                <a:latin typeface="+mn-lt"/>
                <a:cs typeface="Times New Roman" panose="02020603050405020304" pitchFamily="18" charset="0"/>
              </a:rPr>
              <a:t>Hyperparameters:</a:t>
            </a:r>
            <a:endParaRPr lang="en-GB" altLang="zh-CN" sz="1800" dirty="0">
              <a:latin typeface="+mn-lt"/>
              <a:cs typeface="Times New Roman" panose="02020603050405020304" pitchFamily="18" charset="0"/>
            </a:endParaRPr>
          </a:p>
          <a:p>
            <a:r>
              <a:rPr lang="en-GB" altLang="zh-CN" sz="1800" b="1" dirty="0">
                <a:latin typeface="+mn-lt"/>
                <a:cs typeface="Times New Roman" panose="02020603050405020304" pitchFamily="18" charset="0"/>
              </a:rPr>
              <a:t>LR (Decoder):</a:t>
            </a:r>
            <a:r>
              <a:rPr lang="en-GB" altLang="zh-CN" sz="1800" dirty="0">
                <a:latin typeface="+mn-lt"/>
                <a:cs typeface="Times New Roman" panose="02020603050405020304" pitchFamily="18" charset="0"/>
              </a:rPr>
              <a:t> 2e-5</a:t>
            </a:r>
          </a:p>
          <a:p>
            <a:r>
              <a:rPr lang="en-GB" altLang="zh-CN" sz="1800" b="1" dirty="0">
                <a:latin typeface="+mn-lt"/>
                <a:cs typeface="Times New Roman" panose="02020603050405020304" pitchFamily="18" charset="0"/>
              </a:rPr>
              <a:t>Min LR (Decoder):</a:t>
            </a:r>
            <a:r>
              <a:rPr lang="en-GB" altLang="zh-CN" sz="1800" dirty="0">
                <a:latin typeface="+mn-lt"/>
                <a:cs typeface="Times New Roman" panose="02020603050405020304" pitchFamily="18" charset="0"/>
              </a:rPr>
              <a:t> 0.0</a:t>
            </a:r>
          </a:p>
          <a:p>
            <a:r>
              <a:rPr lang="en-GB" altLang="zh-CN" sz="1800" b="1" dirty="0">
                <a:latin typeface="+mn-lt"/>
                <a:cs typeface="Times New Roman" panose="02020603050405020304" pitchFamily="18" charset="0"/>
              </a:rPr>
              <a:t>Warmup Rate (Decoder):</a:t>
            </a:r>
            <a:r>
              <a:rPr lang="en-GB" altLang="zh-CN" sz="1800" dirty="0">
                <a:latin typeface="+mn-lt"/>
                <a:cs typeface="Times New Roman" panose="02020603050405020304" pitchFamily="18" charset="0"/>
              </a:rPr>
              <a:t> 0.1</a:t>
            </a:r>
          </a:p>
          <a:p>
            <a:r>
              <a:rPr lang="en-GB" altLang="zh-CN" sz="1800" b="1" dirty="0">
                <a:latin typeface="+mn-lt"/>
                <a:cs typeface="Times New Roman" panose="02020603050405020304" pitchFamily="18" charset="0"/>
              </a:rPr>
              <a:t>Optimizer:</a:t>
            </a:r>
            <a:r>
              <a:rPr lang="en-GB" altLang="zh-CN" sz="1800" dirty="0">
                <a:latin typeface="+mn-lt"/>
                <a:cs typeface="Times New Roman" panose="02020603050405020304" pitchFamily="18" charset="0"/>
              </a:rPr>
              <a:t> </a:t>
            </a:r>
            <a:r>
              <a:rPr lang="en-GB" altLang="zh-CN" sz="1800" dirty="0" err="1">
                <a:latin typeface="+mn-lt"/>
                <a:cs typeface="Times New Roman" panose="02020603050405020304" pitchFamily="18" charset="0"/>
              </a:rPr>
              <a:t>AdamW</a:t>
            </a:r>
            <a:endParaRPr lang="en-GB" altLang="zh-CN" sz="1800" dirty="0">
              <a:latin typeface="+mn-lt"/>
              <a:cs typeface="Times New Roman" panose="02020603050405020304" pitchFamily="18" charset="0"/>
            </a:endParaRPr>
          </a:p>
          <a:p>
            <a:r>
              <a:rPr lang="en-GB" altLang="zh-CN" sz="1800" b="1" dirty="0">
                <a:latin typeface="+mn-lt"/>
                <a:cs typeface="Times New Roman" panose="02020603050405020304" pitchFamily="18" charset="0"/>
              </a:rPr>
              <a:t>Batch Size:</a:t>
            </a:r>
            <a:r>
              <a:rPr lang="en-GB" altLang="zh-CN" sz="1800" dirty="0">
                <a:latin typeface="+mn-lt"/>
                <a:cs typeface="Times New Roman" panose="02020603050405020304" pitchFamily="18" charset="0"/>
              </a:rPr>
              <a:t> </a:t>
            </a:r>
            <a:r>
              <a:rPr lang="en-US" altLang="zh-CN" sz="1800" dirty="0">
                <a:latin typeface="+mn-lt"/>
                <a:cs typeface="Times New Roman" panose="02020603050405020304" pitchFamily="18" charset="0"/>
              </a:rPr>
              <a:t>4</a:t>
            </a:r>
          </a:p>
        </p:txBody>
      </p:sp>
      <p:sp>
        <p:nvSpPr>
          <p:cNvPr id="10" name="文本框 9"/>
          <p:cNvSpPr txBox="1"/>
          <p:nvPr/>
        </p:nvSpPr>
        <p:spPr>
          <a:xfrm>
            <a:off x="6096000" y="1917421"/>
            <a:ext cx="6096000" cy="4247317"/>
          </a:xfrm>
          <a:prstGeom prst="rect">
            <a:avLst/>
          </a:prstGeom>
          <a:noFill/>
        </p:spPr>
        <p:txBody>
          <a:bodyPr wrap="square">
            <a:spAutoFit/>
          </a:bodyPr>
          <a:lstStyle/>
          <a:p>
            <a:r>
              <a:rPr lang="en-GB" altLang="zh-CN" sz="1800" b="1" dirty="0">
                <a:latin typeface="+mn-lt"/>
                <a:cs typeface="Times New Roman" panose="02020603050405020304" pitchFamily="18" charset="0"/>
              </a:rPr>
              <a:t>Stage 2: Full Model Fine-tuning (Next 20 Epochs)</a:t>
            </a:r>
          </a:p>
          <a:p>
            <a:r>
              <a:rPr lang="en-GB" altLang="zh-CN" sz="1800" b="1" dirty="0">
                <a:latin typeface="+mn-lt"/>
                <a:cs typeface="Times New Roman" panose="02020603050405020304" pitchFamily="18" charset="0"/>
              </a:rPr>
              <a:t>Objective:</a:t>
            </a:r>
            <a:r>
              <a:rPr lang="en-GB" altLang="zh-CN" sz="1800" dirty="0">
                <a:latin typeface="+mn-lt"/>
                <a:cs typeface="Times New Roman" panose="02020603050405020304" pitchFamily="18" charset="0"/>
              </a:rPr>
              <a:t> To jointly optimize the entire model for end-to-end performance improvement after the decoder has been initially aligned.</a:t>
            </a:r>
          </a:p>
          <a:p>
            <a:r>
              <a:rPr lang="en-GB" altLang="zh-CN" sz="1800" b="1" dirty="0">
                <a:latin typeface="+mn-lt"/>
                <a:cs typeface="Times New Roman" panose="02020603050405020304" pitchFamily="18" charset="0"/>
              </a:rPr>
              <a:t>Method:</a:t>
            </a:r>
            <a:endParaRPr lang="en-GB" altLang="zh-CN" sz="1800" dirty="0">
              <a:latin typeface="+mn-lt"/>
              <a:cs typeface="Times New Roman" panose="02020603050405020304" pitchFamily="18" charset="0"/>
            </a:endParaRPr>
          </a:p>
          <a:p>
            <a:r>
              <a:rPr lang="en-GB" altLang="zh-CN" sz="1800" b="1" dirty="0">
                <a:latin typeface="+mn-lt"/>
                <a:cs typeface="Times New Roman" panose="02020603050405020304" pitchFamily="18" charset="0"/>
              </a:rPr>
              <a:t>Encoder:</a:t>
            </a:r>
            <a:r>
              <a:rPr lang="en-GB" altLang="zh-CN" sz="1800" dirty="0">
                <a:latin typeface="+mn-lt"/>
                <a:cs typeface="Times New Roman" panose="02020603050405020304" pitchFamily="18" charset="0"/>
              </a:rPr>
              <a:t> Unfrozen &amp; Fine-tuned </a:t>
            </a:r>
            <a:endParaRPr lang="zh-CN" altLang="en-US" sz="1800" dirty="0">
              <a:latin typeface="+mn-lt"/>
              <a:cs typeface="Times New Roman" panose="02020603050405020304" pitchFamily="18" charset="0"/>
            </a:endParaRPr>
          </a:p>
          <a:p>
            <a:r>
              <a:rPr lang="en-GB" altLang="zh-CN" sz="1800" b="1" dirty="0">
                <a:latin typeface="+mn-lt"/>
                <a:cs typeface="Times New Roman" panose="02020603050405020304" pitchFamily="18" charset="0"/>
              </a:rPr>
              <a:t>Decoder:</a:t>
            </a:r>
            <a:r>
              <a:rPr lang="en-GB" altLang="zh-CN" sz="1800" dirty="0">
                <a:latin typeface="+mn-lt"/>
                <a:cs typeface="Times New Roman" panose="02020603050405020304" pitchFamily="18" charset="0"/>
              </a:rPr>
              <a:t> Continues Fine-tuning </a:t>
            </a:r>
            <a:endParaRPr lang="zh-CN" altLang="en-US" sz="1800" dirty="0">
              <a:latin typeface="+mn-lt"/>
              <a:cs typeface="Times New Roman" panose="02020603050405020304" pitchFamily="18" charset="0"/>
            </a:endParaRPr>
          </a:p>
          <a:p>
            <a:r>
              <a:rPr lang="en-GB" altLang="zh-CN" sz="1800" b="1" dirty="0">
                <a:latin typeface="+mn-lt"/>
                <a:cs typeface="Times New Roman" panose="02020603050405020304" pitchFamily="18" charset="0"/>
              </a:rPr>
              <a:t>Hyperparameters:</a:t>
            </a:r>
            <a:endParaRPr lang="en-GB" altLang="zh-CN" sz="1800" dirty="0">
              <a:latin typeface="+mn-lt"/>
              <a:cs typeface="Times New Roman" panose="02020603050405020304" pitchFamily="18" charset="0"/>
            </a:endParaRPr>
          </a:p>
          <a:p>
            <a:r>
              <a:rPr lang="en-GB" altLang="zh-CN" sz="1800" b="1" dirty="0">
                <a:latin typeface="+mn-lt"/>
                <a:cs typeface="Times New Roman" panose="02020603050405020304" pitchFamily="18" charset="0"/>
              </a:rPr>
              <a:t>LR (Encoder):</a:t>
            </a:r>
            <a:r>
              <a:rPr lang="en-GB" altLang="zh-CN" sz="1800" dirty="0">
                <a:latin typeface="+mn-lt"/>
                <a:cs typeface="Times New Roman" panose="02020603050405020304" pitchFamily="18" charset="0"/>
              </a:rPr>
              <a:t> 5e-5</a:t>
            </a:r>
          </a:p>
          <a:p>
            <a:r>
              <a:rPr lang="en-GB" altLang="zh-CN" sz="1800" b="1" dirty="0">
                <a:latin typeface="+mn-lt"/>
                <a:cs typeface="Times New Roman" panose="02020603050405020304" pitchFamily="18" charset="0"/>
              </a:rPr>
              <a:t>LR (Decoder):</a:t>
            </a:r>
            <a:r>
              <a:rPr lang="en-GB" altLang="zh-CN" sz="1800" dirty="0">
                <a:latin typeface="+mn-lt"/>
                <a:cs typeface="Times New Roman" panose="02020603050405020304" pitchFamily="18" charset="0"/>
              </a:rPr>
              <a:t> 1e-5</a:t>
            </a:r>
          </a:p>
          <a:p>
            <a:r>
              <a:rPr lang="en-GB" altLang="zh-CN" sz="1800" b="1" dirty="0">
                <a:latin typeface="+mn-lt"/>
                <a:cs typeface="Times New Roman" panose="02020603050405020304" pitchFamily="18" charset="0"/>
              </a:rPr>
              <a:t>Min LR (Encoder):</a:t>
            </a:r>
            <a:r>
              <a:rPr lang="en-GB" altLang="zh-CN" sz="1800" dirty="0">
                <a:latin typeface="+mn-lt"/>
                <a:cs typeface="Times New Roman" panose="02020603050405020304" pitchFamily="18" charset="0"/>
              </a:rPr>
              <a:t> 1e-4</a:t>
            </a:r>
          </a:p>
          <a:p>
            <a:r>
              <a:rPr lang="en-GB" altLang="zh-CN" sz="1800" b="1" dirty="0">
                <a:latin typeface="+mn-lt"/>
                <a:cs typeface="Times New Roman" panose="02020603050405020304" pitchFamily="18" charset="0"/>
              </a:rPr>
              <a:t>Min LR (Decoder):</a:t>
            </a:r>
            <a:r>
              <a:rPr lang="en-GB" altLang="zh-CN" sz="1800" dirty="0">
                <a:latin typeface="+mn-lt"/>
                <a:cs typeface="Times New Roman" panose="02020603050405020304" pitchFamily="18" charset="0"/>
              </a:rPr>
              <a:t> 2e-5</a:t>
            </a:r>
          </a:p>
          <a:p>
            <a:r>
              <a:rPr lang="en-GB" altLang="zh-CN" sz="1800" b="1" dirty="0">
                <a:latin typeface="+mn-lt"/>
                <a:cs typeface="Times New Roman" panose="02020603050405020304" pitchFamily="18" charset="0"/>
              </a:rPr>
              <a:t>Warmup Rate (Encoder/Decoder):</a:t>
            </a:r>
            <a:r>
              <a:rPr lang="en-GB" altLang="zh-CN" sz="1800" dirty="0">
                <a:latin typeface="+mn-lt"/>
                <a:cs typeface="Times New Roman" panose="02020603050405020304" pitchFamily="18" charset="0"/>
              </a:rPr>
              <a:t> 0.1</a:t>
            </a:r>
          </a:p>
          <a:p>
            <a:r>
              <a:rPr lang="en-GB" altLang="zh-CN" sz="1800" b="1" dirty="0">
                <a:latin typeface="+mn-lt"/>
                <a:cs typeface="Times New Roman" panose="02020603050405020304" pitchFamily="18" charset="0"/>
              </a:rPr>
              <a:t>Optimizer:</a:t>
            </a:r>
            <a:r>
              <a:rPr lang="en-GB" altLang="zh-CN" sz="1800" dirty="0">
                <a:latin typeface="+mn-lt"/>
                <a:cs typeface="Times New Roman" panose="02020603050405020304" pitchFamily="18" charset="0"/>
              </a:rPr>
              <a:t> </a:t>
            </a:r>
            <a:r>
              <a:rPr lang="en-GB" altLang="zh-CN" sz="1800" dirty="0" err="1">
                <a:latin typeface="+mn-lt"/>
                <a:cs typeface="Times New Roman" panose="02020603050405020304" pitchFamily="18" charset="0"/>
              </a:rPr>
              <a:t>AdamW</a:t>
            </a:r>
            <a:endParaRPr lang="en-GB" altLang="zh-CN" sz="1800" dirty="0">
              <a:latin typeface="+mn-lt"/>
              <a:cs typeface="Times New Roman" panose="02020603050405020304" pitchFamily="18" charset="0"/>
            </a:endParaRPr>
          </a:p>
          <a:p>
            <a:r>
              <a:rPr lang="en-GB" altLang="zh-CN" sz="1800" b="1" dirty="0">
                <a:latin typeface="+mn-lt"/>
                <a:cs typeface="Times New Roman" panose="02020603050405020304" pitchFamily="18" charset="0"/>
              </a:rPr>
              <a:t>Batch Size:</a:t>
            </a:r>
            <a:r>
              <a:rPr lang="en-GB" altLang="zh-CN" sz="1800" dirty="0">
                <a:latin typeface="+mn-lt"/>
                <a:cs typeface="Times New Roman" panose="02020603050405020304" pitchFamily="18" charset="0"/>
              </a:rPr>
              <a:t> </a:t>
            </a:r>
            <a:r>
              <a:rPr lang="en-US" altLang="zh-CN" sz="1800" dirty="0">
                <a:latin typeface="+mn-lt"/>
                <a:cs typeface="Times New Roman" panose="02020603050405020304" pitchFamily="18" charset="0"/>
              </a:rPr>
              <a:t>4</a:t>
            </a:r>
            <a:endParaRPr lang="en-GB" altLang="zh-CN" sz="1800" dirty="0">
              <a:latin typeface="+mn-lt"/>
              <a:cs typeface="Times New Roman" panose="02020603050405020304" pitchFamily="18" charset="0"/>
            </a:endParaRPr>
          </a:p>
        </p:txBody>
      </p:sp>
      <p:sp>
        <p:nvSpPr>
          <p:cNvPr id="14" name="文本框 13"/>
          <p:cNvSpPr txBox="1"/>
          <p:nvPr/>
        </p:nvSpPr>
        <p:spPr>
          <a:xfrm>
            <a:off x="263912" y="230897"/>
            <a:ext cx="11664176" cy="1600438"/>
          </a:xfrm>
          <a:prstGeom prst="rect">
            <a:avLst/>
          </a:prstGeom>
          <a:noFill/>
        </p:spPr>
        <p:txBody>
          <a:bodyPr wrap="square">
            <a:spAutoFit/>
          </a:bodyPr>
          <a:lstStyle/>
          <a:p>
            <a:pPr>
              <a:buNone/>
            </a:pPr>
            <a:r>
              <a:rPr lang="en-GB" altLang="zh-CN" sz="4400" b="1" dirty="0">
                <a:latin typeface="+mn-lt"/>
                <a:cs typeface="Times New Roman" panose="02020603050405020304" pitchFamily="18" charset="0"/>
              </a:rPr>
              <a:t>Fine-tuning Strategy</a:t>
            </a:r>
          </a:p>
          <a:p>
            <a:pPr>
              <a:buNone/>
            </a:pPr>
            <a:r>
              <a:rPr lang="en-GB" altLang="zh-CN" sz="1800" b="1" dirty="0">
                <a:latin typeface="+mn-lt"/>
                <a:cs typeface="Times New Roman" panose="02020603050405020304" pitchFamily="18" charset="0"/>
              </a:rPr>
              <a:t>Overall Principle</a:t>
            </a:r>
          </a:p>
          <a:p>
            <a:pPr>
              <a:buFont typeface="Arial" panose="020B0604020202020204" pitchFamily="34" charset="0"/>
              <a:buChar char="•"/>
            </a:pPr>
            <a:r>
              <a:rPr lang="en-GB" altLang="zh-CN" sz="1800" b="1" dirty="0">
                <a:latin typeface="+mn-lt"/>
                <a:cs typeface="Times New Roman" panose="02020603050405020304" pitchFamily="18" charset="0"/>
              </a:rPr>
              <a:t>Visual Feature Extractor:</a:t>
            </a:r>
            <a:r>
              <a:rPr lang="en-GB" altLang="zh-CN" sz="1800" dirty="0">
                <a:latin typeface="+mn-lt"/>
                <a:cs typeface="Times New Roman" panose="02020603050405020304" pitchFamily="18" charset="0"/>
              </a:rPr>
              <a:t> Shallow layers are </a:t>
            </a:r>
            <a:r>
              <a:rPr lang="en-GB" altLang="zh-CN" sz="1800" b="1" dirty="0">
                <a:latin typeface="+mn-lt"/>
                <a:cs typeface="Times New Roman" panose="02020603050405020304" pitchFamily="18" charset="0"/>
              </a:rPr>
              <a:t>frozen</a:t>
            </a:r>
            <a:r>
              <a:rPr lang="en-GB" altLang="zh-CN" sz="1800" dirty="0">
                <a:latin typeface="+mn-lt"/>
                <a:cs typeface="Times New Roman" panose="02020603050405020304" pitchFamily="18" charset="0"/>
              </a:rPr>
              <a:t> throughout the process; Only deep layers are fine-tuned to preserve basic feature extraction capabilities while adapting high-level features.</a:t>
            </a:r>
          </a:p>
        </p:txBody>
      </p:sp>
    </p:spTree>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735"/>
        <p:cNvGrpSpPr/>
        <p:nvPr/>
      </p:nvGrpSpPr>
      <p:grpSpPr>
        <a:xfrm>
          <a:off x="0" y="0"/>
          <a:ext cx="0" cy="0"/>
          <a:chOff x="0" y="0"/>
          <a:chExt cx="0" cy="0"/>
        </a:xfrm>
      </p:grpSpPr>
      <p:sp>
        <p:nvSpPr>
          <p:cNvPr id="736" name="Google Shape;736;p76"/>
          <p:cNvSpPr txBox="1"/>
          <p:nvPr/>
        </p:nvSpPr>
        <p:spPr>
          <a:xfrm>
            <a:off x="6415925" y="1481525"/>
            <a:ext cx="2915100" cy="133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CN" sz="6800">
                <a:solidFill>
                  <a:schemeClr val="dk1"/>
                </a:solidFill>
                <a:latin typeface="Calibri" panose="020F0502020204030204"/>
                <a:ea typeface="Calibri" panose="020F0502020204030204"/>
                <a:cs typeface="Calibri" panose="020F0502020204030204"/>
                <a:sym typeface="Calibri" panose="020F0502020204030204"/>
              </a:rPr>
              <a:t>Result</a:t>
            </a:r>
            <a:endParaRPr sz="6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737" name="Google Shape;737;p76"/>
          <p:cNvSpPr txBox="1"/>
          <p:nvPr/>
        </p:nvSpPr>
        <p:spPr>
          <a:xfrm>
            <a:off x="6487625" y="3070575"/>
            <a:ext cx="3918900" cy="1816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CN" sz="2800">
                <a:solidFill>
                  <a:schemeClr val="dk1"/>
                </a:solidFill>
                <a:latin typeface="Calibri" panose="020F0502020204030204"/>
                <a:ea typeface="Calibri" panose="020F0502020204030204"/>
                <a:cs typeface="Calibri" panose="020F0502020204030204"/>
                <a:sym typeface="Calibri" panose="020F0502020204030204"/>
              </a:rPr>
              <a:t>Jiabei Wu z5597215</a:t>
            </a:r>
            <a:endParaRPr sz="2800">
              <a:solidFill>
                <a:schemeClr val="dk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742"/>
        <p:cNvGrpSpPr/>
        <p:nvPr/>
      </p:nvGrpSpPr>
      <p:grpSpPr>
        <a:xfrm>
          <a:off x="0" y="0"/>
          <a:ext cx="0" cy="0"/>
          <a:chOff x="0" y="0"/>
          <a:chExt cx="0" cy="0"/>
        </a:xfrm>
      </p:grpSpPr>
      <p:sp>
        <p:nvSpPr>
          <p:cNvPr id="743" name="Google Shape;743;p77"/>
          <p:cNvSpPr txBox="1">
            <a:spLocks noGrp="1"/>
          </p:cNvSpPr>
          <p:nvPr>
            <p:ph type="title"/>
          </p:nvPr>
        </p:nvSpPr>
        <p:spPr>
          <a:xfrm>
            <a:off x="181125" y="0"/>
            <a:ext cx="10515600" cy="9798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zh-CN" dirty="0"/>
              <a:t>Evaluation</a:t>
            </a:r>
            <a:endParaRPr dirty="0"/>
          </a:p>
        </p:txBody>
      </p:sp>
      <p:sp>
        <p:nvSpPr>
          <p:cNvPr id="744" name="Google Shape;744;p77"/>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panose="020B0604020202020204"/>
              <a:buNone/>
            </a:pPr>
            <a:fld id="{00000000-1234-1234-1234-123412341234}" type="slidenum">
              <a:rPr lang="en-US" altLang="zh-CN"/>
              <a:t>22</a:t>
            </a:fld>
            <a:endParaRPr lang="en-US" altLang="zh-CN"/>
          </a:p>
        </p:txBody>
      </p:sp>
      <p:sp>
        <p:nvSpPr>
          <p:cNvPr id="745" name="Google Shape;745;p77"/>
          <p:cNvSpPr txBox="1"/>
          <p:nvPr/>
        </p:nvSpPr>
        <p:spPr>
          <a:xfrm>
            <a:off x="119743" y="6225545"/>
            <a:ext cx="7326000" cy="261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zh-CN" sz="1100">
                <a:solidFill>
                  <a:schemeClr val="dk1"/>
                </a:solidFill>
                <a:latin typeface="Arial" panose="020B0604020202020204"/>
                <a:ea typeface="Arial" panose="020B0604020202020204"/>
                <a:cs typeface="Arial" panose="020B0604020202020204"/>
                <a:sym typeface="Arial" panose="020B0604020202020204"/>
              </a:rPr>
              <a:t>Presenter: </a:t>
            </a:r>
            <a:r>
              <a:rPr lang="zh-CN" sz="1100">
                <a:solidFill>
                  <a:schemeClr val="dk1"/>
                </a:solidFill>
              </a:rPr>
              <a:t>Jiabei Wu</a:t>
            </a:r>
            <a:r>
              <a:rPr lang="zh-CN" sz="1100">
                <a:solidFill>
                  <a:schemeClr val="dk1"/>
                </a:solidFill>
                <a:latin typeface="Arial" panose="020B0604020202020204"/>
                <a:ea typeface="Arial" panose="020B0604020202020204"/>
                <a:cs typeface="Arial" panose="020B0604020202020204"/>
                <a:sym typeface="Arial" panose="020B0604020202020204"/>
              </a:rPr>
              <a:t>(</a:t>
            </a:r>
            <a:r>
              <a:rPr lang="zh-CN" sz="1100">
                <a:solidFill>
                  <a:schemeClr val="dk1"/>
                </a:solidFill>
              </a:rPr>
              <a:t>z5597215</a:t>
            </a:r>
            <a:r>
              <a:rPr lang="zh-CN" sz="1100">
                <a:solidFill>
                  <a:schemeClr val="dk1"/>
                </a:solidFill>
                <a:latin typeface="Arial" panose="020B0604020202020204"/>
                <a:ea typeface="Arial" panose="020B0604020202020204"/>
                <a:cs typeface="Arial" panose="020B0604020202020204"/>
                <a:sym typeface="Arial" panose="020B0604020202020204"/>
              </a:rPr>
              <a:t>)</a:t>
            </a:r>
          </a:p>
        </p:txBody>
      </p:sp>
      <p:pic>
        <p:nvPicPr>
          <p:cNvPr id="746" name="Google Shape;746;p77"/>
          <p:cNvPicPr preferRelativeResize="0"/>
          <p:nvPr/>
        </p:nvPicPr>
        <p:blipFill>
          <a:blip r:embed="rId3"/>
          <a:stretch>
            <a:fillRect/>
          </a:stretch>
        </p:blipFill>
        <p:spPr>
          <a:xfrm>
            <a:off x="657825" y="774500"/>
            <a:ext cx="5677200" cy="5257501"/>
          </a:xfrm>
          <a:prstGeom prst="rect">
            <a:avLst/>
          </a:prstGeom>
          <a:noFill/>
          <a:ln>
            <a:noFill/>
          </a:ln>
        </p:spPr>
      </p:pic>
      <p:pic>
        <p:nvPicPr>
          <p:cNvPr id="747" name="Google Shape;747;p77"/>
          <p:cNvPicPr preferRelativeResize="0"/>
          <p:nvPr/>
        </p:nvPicPr>
        <p:blipFill rotWithShape="1">
          <a:blip r:embed="rId4"/>
          <a:srcRect r="16964"/>
          <a:stretch>
            <a:fillRect/>
          </a:stretch>
        </p:blipFill>
        <p:spPr>
          <a:xfrm>
            <a:off x="6475699" y="698300"/>
            <a:ext cx="5217627" cy="39273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52"/>
        <p:cNvGrpSpPr/>
        <p:nvPr/>
      </p:nvGrpSpPr>
      <p:grpSpPr>
        <a:xfrm>
          <a:off x="0" y="0"/>
          <a:ext cx="0" cy="0"/>
          <a:chOff x="0" y="0"/>
          <a:chExt cx="0" cy="0"/>
        </a:xfrm>
      </p:grpSpPr>
      <p:sp>
        <p:nvSpPr>
          <p:cNvPr id="753" name="Google Shape;753;p78"/>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panose="020B0604020202020204"/>
              <a:buNone/>
            </a:pPr>
            <a:fld id="{00000000-1234-1234-1234-123412341234}" type="slidenum">
              <a:rPr lang="en-US" altLang="zh-CN"/>
              <a:t>23</a:t>
            </a:fld>
            <a:endParaRPr lang="en-US" altLang="zh-CN"/>
          </a:p>
        </p:txBody>
      </p:sp>
      <p:pic>
        <p:nvPicPr>
          <p:cNvPr id="754" name="Google Shape;754;p78" title="3a97ee681a3247370e74492ec97fe76.jpg"/>
          <p:cNvPicPr preferRelativeResize="0"/>
          <p:nvPr/>
        </p:nvPicPr>
        <p:blipFill>
          <a:blip r:embed="rId3"/>
          <a:stretch>
            <a:fillRect/>
          </a:stretch>
        </p:blipFill>
        <p:spPr>
          <a:xfrm>
            <a:off x="383350" y="582075"/>
            <a:ext cx="11430298" cy="5479425"/>
          </a:xfrm>
          <a:prstGeom prst="rect">
            <a:avLst/>
          </a:prstGeom>
          <a:noFill/>
          <a:ln>
            <a:noFill/>
          </a:ln>
        </p:spPr>
      </p:pic>
      <p:sp>
        <p:nvSpPr>
          <p:cNvPr id="755" name="Google Shape;755;p78"/>
          <p:cNvSpPr txBox="1"/>
          <p:nvPr/>
        </p:nvSpPr>
        <p:spPr>
          <a:xfrm>
            <a:off x="119743" y="6225545"/>
            <a:ext cx="7326000" cy="261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zh-CN" sz="1100">
                <a:solidFill>
                  <a:schemeClr val="dk1"/>
                </a:solidFill>
                <a:latin typeface="Arial" panose="020B0604020202020204"/>
                <a:ea typeface="Arial" panose="020B0604020202020204"/>
                <a:cs typeface="Arial" panose="020B0604020202020204"/>
                <a:sym typeface="Arial" panose="020B0604020202020204"/>
              </a:rPr>
              <a:t>Presenter: </a:t>
            </a:r>
            <a:r>
              <a:rPr lang="zh-CN" sz="1100">
                <a:solidFill>
                  <a:schemeClr val="dk1"/>
                </a:solidFill>
              </a:rPr>
              <a:t>Jiabei Wu</a:t>
            </a:r>
            <a:r>
              <a:rPr lang="zh-CN" sz="1100">
                <a:solidFill>
                  <a:schemeClr val="dk1"/>
                </a:solidFill>
                <a:latin typeface="Arial" panose="020B0604020202020204"/>
                <a:ea typeface="Arial" panose="020B0604020202020204"/>
                <a:cs typeface="Arial" panose="020B0604020202020204"/>
                <a:sym typeface="Arial" panose="020B0604020202020204"/>
              </a:rPr>
              <a:t>(</a:t>
            </a:r>
            <a:r>
              <a:rPr lang="zh-CN" sz="1100">
                <a:solidFill>
                  <a:schemeClr val="dk1"/>
                </a:solidFill>
              </a:rPr>
              <a:t>z5597215</a:t>
            </a:r>
            <a:r>
              <a:rPr lang="zh-CN" sz="1100">
                <a:solidFill>
                  <a:schemeClr val="dk1"/>
                </a:solidFill>
                <a:latin typeface="Arial" panose="020B0604020202020204"/>
                <a:ea typeface="Arial" panose="020B0604020202020204"/>
                <a:cs typeface="Arial" panose="020B0604020202020204"/>
                <a:sym typeface="Arial" panose="020B0604020202020204"/>
              </a:rPr>
              <a:t>)</a:t>
            </a:r>
          </a:p>
        </p:txBody>
      </p:sp>
      <p:sp>
        <p:nvSpPr>
          <p:cNvPr id="756" name="Google Shape;756;p78"/>
          <p:cNvSpPr txBox="1">
            <a:spLocks noGrp="1"/>
          </p:cNvSpPr>
          <p:nvPr>
            <p:ph type="title"/>
          </p:nvPr>
        </p:nvSpPr>
        <p:spPr>
          <a:xfrm>
            <a:off x="0" y="0"/>
            <a:ext cx="10515600" cy="7461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zh-CN"/>
              <a:t>Evaluation Graph</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61"/>
        <p:cNvGrpSpPr/>
        <p:nvPr/>
      </p:nvGrpSpPr>
      <p:grpSpPr>
        <a:xfrm>
          <a:off x="0" y="0"/>
          <a:ext cx="0" cy="0"/>
          <a:chOff x="0" y="0"/>
          <a:chExt cx="0" cy="0"/>
        </a:xfrm>
      </p:grpSpPr>
      <p:sp>
        <p:nvSpPr>
          <p:cNvPr id="762" name="Google Shape;762;p79"/>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panose="020B0604020202020204"/>
              <a:buNone/>
            </a:pPr>
            <a:fld id="{00000000-1234-1234-1234-123412341234}" type="slidenum">
              <a:rPr lang="en-US" altLang="zh-CN"/>
              <a:t>24</a:t>
            </a:fld>
            <a:endParaRPr lang="en-US" altLang="zh-CN"/>
          </a:p>
        </p:txBody>
      </p:sp>
      <p:sp>
        <p:nvSpPr>
          <p:cNvPr id="763" name="Google Shape;763;p79"/>
          <p:cNvSpPr txBox="1"/>
          <p:nvPr/>
        </p:nvSpPr>
        <p:spPr>
          <a:xfrm>
            <a:off x="119743" y="6225545"/>
            <a:ext cx="7326000" cy="261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zh-CN" sz="1100">
                <a:solidFill>
                  <a:schemeClr val="dk1"/>
                </a:solidFill>
                <a:latin typeface="Arial" panose="020B0604020202020204"/>
                <a:ea typeface="Arial" panose="020B0604020202020204"/>
                <a:cs typeface="Arial" panose="020B0604020202020204"/>
                <a:sym typeface="Arial" panose="020B0604020202020204"/>
              </a:rPr>
              <a:t>Presenter: </a:t>
            </a:r>
            <a:r>
              <a:rPr lang="zh-CN" sz="1100">
                <a:solidFill>
                  <a:schemeClr val="dk1"/>
                </a:solidFill>
              </a:rPr>
              <a:t>Jiabei Wu</a:t>
            </a:r>
            <a:r>
              <a:rPr lang="zh-CN" sz="1100">
                <a:solidFill>
                  <a:schemeClr val="dk1"/>
                </a:solidFill>
                <a:latin typeface="Arial" panose="020B0604020202020204"/>
                <a:ea typeface="Arial" panose="020B0604020202020204"/>
                <a:cs typeface="Arial" panose="020B0604020202020204"/>
                <a:sym typeface="Arial" panose="020B0604020202020204"/>
              </a:rPr>
              <a:t>(</a:t>
            </a:r>
            <a:r>
              <a:rPr lang="zh-CN" sz="1100">
                <a:solidFill>
                  <a:schemeClr val="dk1"/>
                </a:solidFill>
              </a:rPr>
              <a:t>z5597215</a:t>
            </a:r>
            <a:r>
              <a:rPr lang="zh-CN" sz="1100">
                <a:solidFill>
                  <a:schemeClr val="dk1"/>
                </a:solidFill>
                <a:latin typeface="Arial" panose="020B0604020202020204"/>
                <a:ea typeface="Arial" panose="020B0604020202020204"/>
                <a:cs typeface="Arial" panose="020B0604020202020204"/>
                <a:sym typeface="Arial" panose="020B0604020202020204"/>
              </a:rPr>
              <a:t>)</a:t>
            </a:r>
          </a:p>
        </p:txBody>
      </p:sp>
      <p:pic>
        <p:nvPicPr>
          <p:cNvPr id="764" name="Google Shape;764;p79" title="382b9dc212930a70bb52d29adde1ab4.jpg"/>
          <p:cNvPicPr preferRelativeResize="0"/>
          <p:nvPr/>
        </p:nvPicPr>
        <p:blipFill>
          <a:blip r:embed="rId3"/>
          <a:stretch>
            <a:fillRect/>
          </a:stretch>
        </p:blipFill>
        <p:spPr>
          <a:xfrm>
            <a:off x="342563" y="655078"/>
            <a:ext cx="11506877" cy="5326923"/>
          </a:xfrm>
          <a:prstGeom prst="rect">
            <a:avLst/>
          </a:prstGeom>
          <a:noFill/>
          <a:ln>
            <a:noFill/>
          </a:ln>
        </p:spPr>
      </p:pic>
      <p:sp>
        <p:nvSpPr>
          <p:cNvPr id="765" name="Google Shape;765;p79"/>
          <p:cNvSpPr txBox="1">
            <a:spLocks noGrp="1"/>
          </p:cNvSpPr>
          <p:nvPr>
            <p:ph type="title"/>
          </p:nvPr>
        </p:nvSpPr>
        <p:spPr>
          <a:xfrm>
            <a:off x="58800" y="0"/>
            <a:ext cx="10515600" cy="7461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zh-CN"/>
              <a:t>Evaluation Graph</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770"/>
        <p:cNvGrpSpPr/>
        <p:nvPr/>
      </p:nvGrpSpPr>
      <p:grpSpPr>
        <a:xfrm>
          <a:off x="0" y="0"/>
          <a:ext cx="0" cy="0"/>
          <a:chOff x="0" y="0"/>
          <a:chExt cx="0" cy="0"/>
        </a:xfrm>
      </p:grpSpPr>
      <p:sp>
        <p:nvSpPr>
          <p:cNvPr id="771" name="Google Shape;771;p80"/>
          <p:cNvSpPr txBox="1">
            <a:spLocks noGrp="1"/>
          </p:cNvSpPr>
          <p:nvPr>
            <p:ph type="title"/>
          </p:nvPr>
        </p:nvSpPr>
        <p:spPr>
          <a:xfrm>
            <a:off x="264725" y="221750"/>
            <a:ext cx="10515600" cy="7461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zh-CN"/>
              <a:t>Result</a:t>
            </a:r>
          </a:p>
        </p:txBody>
      </p:sp>
      <p:sp>
        <p:nvSpPr>
          <p:cNvPr id="772" name="Google Shape;772;p80"/>
          <p:cNvSpPr txBox="1">
            <a:spLocks noGrp="1"/>
          </p:cNvSpPr>
          <p:nvPr>
            <p:ph type="body" idx="1"/>
          </p:nvPr>
        </p:nvSpPr>
        <p:spPr>
          <a:xfrm>
            <a:off x="333450" y="3073725"/>
            <a:ext cx="11525100" cy="3504900"/>
          </a:xfrm>
          <a:prstGeom prst="rect">
            <a:avLst/>
          </a:prstGeom>
        </p:spPr>
        <p:txBody>
          <a:bodyPr spcFirstLastPara="1" wrap="square" lIns="91425" tIns="45700" rIns="91425" bIns="45700" anchor="t" anchorCtr="0">
            <a:noAutofit/>
          </a:bodyPr>
          <a:lstStyle/>
          <a:p>
            <a:pPr marL="0" lvl="0" indent="0" algn="l" rtl="0">
              <a:lnSpc>
                <a:spcPct val="115000"/>
              </a:lnSpc>
              <a:spcBef>
                <a:spcPts val="1200"/>
              </a:spcBef>
              <a:spcAft>
                <a:spcPts val="0"/>
              </a:spcAft>
              <a:buClr>
                <a:schemeClr val="dk1"/>
              </a:buClr>
              <a:buSzPts val="1100"/>
              <a:buFont typeface="Arial" panose="020B0604020202020204"/>
              <a:buNone/>
            </a:pPr>
            <a:r>
              <a:rPr lang="zh-CN" sz="1500" b="1"/>
              <a:t>Among all evaluated checkpoints, </a:t>
            </a:r>
            <a:r>
              <a:rPr lang="zh-CN" sz="1500" b="1">
                <a:solidFill>
                  <a:srgbClr val="188038"/>
                </a:solidFill>
                <a:latin typeface="Roboto Mono" panose="00000009000000000000"/>
                <a:ea typeface="Roboto Mono" panose="00000009000000000000"/>
                <a:cs typeface="Roboto Mono" panose="00000009000000000000"/>
                <a:sym typeface="Roboto Mono" panose="00000009000000000000"/>
              </a:rPr>
              <a:t>ViT-label-RadScribe</a:t>
            </a:r>
            <a:r>
              <a:rPr lang="zh-CN" sz="1500" b="1"/>
              <a:t> achieves the highest scores on core text-similarity metrics:</a:t>
            </a:r>
            <a:endParaRPr sz="1500" b="1"/>
          </a:p>
          <a:p>
            <a:pPr marL="457200" lvl="0" indent="-311150" algn="l" rtl="0">
              <a:lnSpc>
                <a:spcPct val="115000"/>
              </a:lnSpc>
              <a:spcBef>
                <a:spcPts val="1200"/>
              </a:spcBef>
              <a:spcAft>
                <a:spcPts val="0"/>
              </a:spcAft>
              <a:buSzPts val="1300"/>
              <a:buChar char="•"/>
            </a:pPr>
            <a:r>
              <a:rPr lang="zh-CN" sz="1300" b="1"/>
              <a:t>BLEU-4</a:t>
            </a:r>
            <a:r>
              <a:rPr lang="zh-CN" sz="1300"/>
              <a:t>: 0.0955</a:t>
            </a:r>
            <a:endParaRPr sz="1300"/>
          </a:p>
          <a:p>
            <a:pPr marL="457200" lvl="0" indent="-311150" algn="l" rtl="0">
              <a:lnSpc>
                <a:spcPct val="115000"/>
              </a:lnSpc>
              <a:spcBef>
                <a:spcPts val="0"/>
              </a:spcBef>
              <a:spcAft>
                <a:spcPts val="0"/>
              </a:spcAft>
              <a:buSzPts val="1300"/>
              <a:buChar char="•"/>
            </a:pPr>
            <a:r>
              <a:rPr lang="zh-CN" sz="1300" b="1"/>
              <a:t>METEOR</a:t>
            </a:r>
            <a:r>
              <a:rPr lang="zh-CN" sz="1300"/>
              <a:t>: 0.2807</a:t>
            </a:r>
            <a:endParaRPr sz="1300"/>
          </a:p>
          <a:p>
            <a:pPr marL="457200" lvl="0" indent="-311150" algn="l" rtl="0">
              <a:lnSpc>
                <a:spcPct val="115000"/>
              </a:lnSpc>
              <a:spcBef>
                <a:spcPts val="0"/>
              </a:spcBef>
              <a:spcAft>
                <a:spcPts val="0"/>
              </a:spcAft>
              <a:buSzPts val="1300"/>
              <a:buChar char="•"/>
            </a:pPr>
            <a:r>
              <a:rPr lang="zh-CN" sz="1300" b="1"/>
              <a:t>ROUGE-L</a:t>
            </a:r>
            <a:r>
              <a:rPr lang="zh-CN" sz="1300"/>
              <a:t>: 0.2311</a:t>
            </a:r>
            <a:endParaRPr sz="1300"/>
          </a:p>
          <a:p>
            <a:pPr marL="0" lvl="0" indent="0" algn="l" rtl="0">
              <a:lnSpc>
                <a:spcPct val="115000"/>
              </a:lnSpc>
              <a:spcBef>
                <a:spcPts val="1200"/>
              </a:spcBef>
              <a:spcAft>
                <a:spcPts val="0"/>
              </a:spcAft>
              <a:buClr>
                <a:schemeClr val="dk1"/>
              </a:buClr>
              <a:buSzPts val="1100"/>
              <a:buFont typeface="Arial" panose="020B0604020202020204"/>
              <a:buNone/>
            </a:pPr>
            <a:r>
              <a:rPr lang="zh-CN" sz="1300"/>
              <a:t>It also leads in token-level performance with </a:t>
            </a:r>
            <a:r>
              <a:rPr lang="zh-CN" sz="1300" b="1"/>
              <a:t>Precision = 0.8614</a:t>
            </a:r>
            <a:r>
              <a:rPr lang="zh-CN" sz="1300"/>
              <a:t>, </a:t>
            </a:r>
            <a:r>
              <a:rPr lang="zh-CN" sz="1300" b="1"/>
              <a:t>Recall = 0.7889</a:t>
            </a:r>
            <a:r>
              <a:rPr lang="zh-CN" sz="1300"/>
              <a:t>, and </a:t>
            </a:r>
            <a:r>
              <a:rPr lang="zh-CN" sz="1300" b="1"/>
              <a:t>F1 = 0.8236</a:t>
            </a:r>
            <a:r>
              <a:rPr lang="zh-CN" sz="1300"/>
              <a:t>.</a:t>
            </a:r>
            <a:endParaRPr sz="1300"/>
          </a:p>
          <a:p>
            <a:pPr marL="0" lvl="0" indent="0" algn="l" rtl="0">
              <a:lnSpc>
                <a:spcPct val="115000"/>
              </a:lnSpc>
              <a:spcBef>
                <a:spcPts val="1200"/>
              </a:spcBef>
              <a:spcAft>
                <a:spcPts val="0"/>
              </a:spcAft>
              <a:buClr>
                <a:schemeClr val="dk1"/>
              </a:buClr>
              <a:buSzPts val="1100"/>
              <a:buFont typeface="Arial" panose="020B0604020202020204"/>
              <a:buNone/>
            </a:pPr>
            <a:r>
              <a:rPr lang="zh-CN" sz="1300"/>
              <a:t>Although ResNet-label shows higher accuracy (0.99998 vs. 0.99985) due to background tokens, and ViT-RadScribe has a higher CIDEr (0.1288 vs. 0.1093), ViT-label-RadScribe outperforms both in all other key metrics.</a:t>
            </a:r>
            <a:endParaRPr sz="1300"/>
          </a:p>
          <a:p>
            <a:pPr marL="0" lvl="0" indent="0" algn="l" rtl="0">
              <a:lnSpc>
                <a:spcPct val="115000"/>
              </a:lnSpc>
              <a:spcBef>
                <a:spcPts val="1200"/>
              </a:spcBef>
              <a:spcAft>
                <a:spcPts val="0"/>
              </a:spcAft>
              <a:buClr>
                <a:schemeClr val="dk1"/>
              </a:buClr>
              <a:buSzPts val="1100"/>
              <a:buFont typeface="Arial" panose="020B0604020202020204"/>
              <a:buNone/>
            </a:pPr>
            <a:r>
              <a:rPr lang="zh-CN" sz="1500" b="1"/>
              <a:t>Overall, ViT-label-RadScribe achieves the best overall performance, surpassing all other models and the baseline in both text-level and token-level evaluation.</a:t>
            </a:r>
            <a:endParaRPr sz="1500" b="1"/>
          </a:p>
          <a:p>
            <a:pPr marL="0" lvl="0" indent="0" algn="l" rtl="0">
              <a:lnSpc>
                <a:spcPct val="115000"/>
              </a:lnSpc>
              <a:spcBef>
                <a:spcPts val="1200"/>
              </a:spcBef>
              <a:spcAft>
                <a:spcPts val="1200"/>
              </a:spcAft>
              <a:buNone/>
            </a:pPr>
            <a:endParaRPr sz="1100" b="1"/>
          </a:p>
        </p:txBody>
      </p:sp>
      <p:sp>
        <p:nvSpPr>
          <p:cNvPr id="773" name="Google Shape;773;p80"/>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panose="020B0604020202020204"/>
              <a:buNone/>
            </a:pPr>
            <a:fld id="{00000000-1234-1234-1234-123412341234}" type="slidenum">
              <a:rPr lang="en-US" altLang="zh-CN"/>
              <a:t>25</a:t>
            </a:fld>
            <a:endParaRPr lang="en-US" altLang="zh-CN"/>
          </a:p>
        </p:txBody>
      </p:sp>
      <p:sp>
        <p:nvSpPr>
          <p:cNvPr id="774" name="Google Shape;774;p80"/>
          <p:cNvSpPr txBox="1"/>
          <p:nvPr/>
        </p:nvSpPr>
        <p:spPr>
          <a:xfrm>
            <a:off x="119743" y="6225545"/>
            <a:ext cx="7326000" cy="261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zh-CN" sz="1100">
                <a:solidFill>
                  <a:schemeClr val="dk1"/>
                </a:solidFill>
                <a:latin typeface="Arial" panose="020B0604020202020204"/>
                <a:ea typeface="Arial" panose="020B0604020202020204"/>
                <a:cs typeface="Arial" panose="020B0604020202020204"/>
                <a:sym typeface="Arial" panose="020B0604020202020204"/>
              </a:rPr>
              <a:t>Presenter: </a:t>
            </a:r>
            <a:r>
              <a:rPr lang="zh-CN" sz="1100">
                <a:solidFill>
                  <a:schemeClr val="dk1"/>
                </a:solidFill>
              </a:rPr>
              <a:t>Jiabei Wu</a:t>
            </a:r>
            <a:r>
              <a:rPr lang="zh-CN" sz="1100">
                <a:solidFill>
                  <a:schemeClr val="dk1"/>
                </a:solidFill>
                <a:latin typeface="Arial" panose="020B0604020202020204"/>
                <a:ea typeface="Arial" panose="020B0604020202020204"/>
                <a:cs typeface="Arial" panose="020B0604020202020204"/>
                <a:sym typeface="Arial" panose="020B0604020202020204"/>
              </a:rPr>
              <a:t>(</a:t>
            </a:r>
            <a:r>
              <a:rPr lang="zh-CN" sz="1100">
                <a:solidFill>
                  <a:schemeClr val="dk1"/>
                </a:solidFill>
              </a:rPr>
              <a:t>z5597215</a:t>
            </a:r>
            <a:r>
              <a:rPr lang="zh-CN" sz="1100">
                <a:solidFill>
                  <a:schemeClr val="dk1"/>
                </a:solidFill>
                <a:latin typeface="Arial" panose="020B0604020202020204"/>
                <a:ea typeface="Arial" panose="020B0604020202020204"/>
                <a:cs typeface="Arial" panose="020B0604020202020204"/>
                <a:sym typeface="Arial" panose="020B0604020202020204"/>
              </a:rPr>
              <a:t>)</a:t>
            </a:r>
          </a:p>
        </p:txBody>
      </p:sp>
      <p:pic>
        <p:nvPicPr>
          <p:cNvPr id="775" name="Google Shape;775;p80" title="6ca821ca9d3755d74cbf4d253359bed.jpg"/>
          <p:cNvPicPr preferRelativeResize="0"/>
          <p:nvPr/>
        </p:nvPicPr>
        <p:blipFill>
          <a:blip r:embed="rId3"/>
          <a:stretch>
            <a:fillRect/>
          </a:stretch>
        </p:blipFill>
        <p:spPr>
          <a:xfrm>
            <a:off x="402213" y="828300"/>
            <a:ext cx="11387566" cy="22454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780"/>
        <p:cNvGrpSpPr/>
        <p:nvPr/>
      </p:nvGrpSpPr>
      <p:grpSpPr>
        <a:xfrm>
          <a:off x="0" y="0"/>
          <a:ext cx="0" cy="0"/>
          <a:chOff x="0" y="0"/>
          <a:chExt cx="0" cy="0"/>
        </a:xfrm>
      </p:grpSpPr>
      <p:sp>
        <p:nvSpPr>
          <p:cNvPr id="781" name="Google Shape;781;p81"/>
          <p:cNvSpPr txBox="1">
            <a:spLocks noGrp="1"/>
          </p:cNvSpPr>
          <p:nvPr>
            <p:ph type="body" idx="1"/>
          </p:nvPr>
        </p:nvSpPr>
        <p:spPr>
          <a:xfrm>
            <a:off x="5092875" y="1430875"/>
            <a:ext cx="6261000" cy="4262400"/>
          </a:xfrm>
          <a:prstGeom prst="rect">
            <a:avLst/>
          </a:prstGeom>
        </p:spPr>
        <p:txBody>
          <a:bodyPr spcFirstLastPara="1" wrap="square" lIns="91425" tIns="45700" rIns="91425" bIns="45700" anchor="t" anchorCtr="0">
            <a:normAutofit fontScale="92500" lnSpcReduction="10000"/>
          </a:bodyPr>
          <a:lstStyle/>
          <a:p>
            <a:pPr marL="0" lvl="0" indent="0" algn="l" rtl="0">
              <a:lnSpc>
                <a:spcPct val="115000"/>
              </a:lnSpc>
              <a:spcBef>
                <a:spcPts val="1200"/>
              </a:spcBef>
              <a:spcAft>
                <a:spcPts val="0"/>
              </a:spcAft>
              <a:buClr>
                <a:schemeClr val="dk1"/>
              </a:buClr>
              <a:buSzPct val="59000"/>
              <a:buFont typeface="Arial" panose="020B0604020202020204"/>
              <a:buNone/>
            </a:pPr>
            <a:r>
              <a:rPr lang="zh-CN" sz="1865" b="1">
                <a:latin typeface="Times New Roman" panose="02020603050405020304"/>
                <a:ea typeface="Times New Roman" panose="02020603050405020304"/>
                <a:cs typeface="Times New Roman" panose="02020603050405020304"/>
                <a:sym typeface="Times New Roman" panose="02020603050405020304"/>
              </a:rPr>
              <a:t>Target：</a:t>
            </a:r>
            <a:endParaRPr sz="1865" b="1">
              <a:latin typeface="Times New Roman" panose="02020603050405020304"/>
              <a:ea typeface="Times New Roman" panose="02020603050405020304"/>
              <a:cs typeface="Times New Roman" panose="02020603050405020304"/>
              <a:sym typeface="Times New Roman" panose="02020603050405020304"/>
            </a:endParaRPr>
          </a:p>
          <a:p>
            <a:pPr marL="0" lvl="0" indent="0" algn="l" rtl="0">
              <a:lnSpc>
                <a:spcPct val="115000"/>
              </a:lnSpc>
              <a:spcBef>
                <a:spcPts val="1200"/>
              </a:spcBef>
              <a:spcAft>
                <a:spcPts val="0"/>
              </a:spcAft>
              <a:buClr>
                <a:schemeClr val="dk1"/>
              </a:buClr>
              <a:buSzPct val="67000"/>
              <a:buFont typeface="Arial" panose="020B0604020202020204"/>
              <a:buNone/>
            </a:pPr>
            <a:r>
              <a:rPr lang="zh-CN" sz="1650">
                <a:latin typeface="Times New Roman" panose="02020603050405020304"/>
                <a:ea typeface="Times New Roman" panose="02020603050405020304"/>
                <a:cs typeface="Times New Roman" panose="02020603050405020304"/>
                <a:sym typeface="Times New Roman" panose="02020603050405020304"/>
              </a:rPr>
              <a:t>"AP chest compared to ___: </a:t>
            </a:r>
            <a:r>
              <a:rPr lang="zh-CN" sz="1650">
                <a:highlight>
                  <a:srgbClr val="FFDC00"/>
                </a:highlight>
                <a:latin typeface="Times New Roman" panose="02020603050405020304"/>
                <a:ea typeface="Times New Roman" panose="02020603050405020304"/>
                <a:cs typeface="Times New Roman" panose="02020603050405020304"/>
                <a:sym typeface="Times New Roman" panose="02020603050405020304"/>
              </a:rPr>
              <a:t>Mediastinal veins are not appreciably dilated. Heart size is top normal.</a:t>
            </a:r>
            <a:r>
              <a:rPr lang="zh-CN" sz="1650">
                <a:latin typeface="Times New Roman" panose="02020603050405020304"/>
                <a:ea typeface="Times New Roman" panose="02020603050405020304"/>
                <a:cs typeface="Times New Roman" panose="02020603050405020304"/>
                <a:sym typeface="Times New Roman" panose="02020603050405020304"/>
              </a:rPr>
              <a:t> There might be a small residual of edema in the right mid and lower lung zones, particularly since there is a new small right pleural effusion. Left lung is clear aside from basal atelectasis which is also probably present on the right. </a:t>
            </a:r>
            <a:r>
              <a:rPr lang="zh-CN" sz="1650">
                <a:highlight>
                  <a:srgbClr val="FFDC00"/>
                </a:highlight>
                <a:latin typeface="Times New Roman" panose="02020603050405020304"/>
                <a:ea typeface="Times New Roman" panose="02020603050405020304"/>
                <a:cs typeface="Times New Roman" panose="02020603050405020304"/>
                <a:sym typeface="Times New Roman" panose="02020603050405020304"/>
              </a:rPr>
              <a:t>Heart size top normal, unchanged. No pneumothorax.</a:t>
            </a:r>
            <a:r>
              <a:rPr lang="zh-CN" sz="1650">
                <a:latin typeface="Times New Roman" panose="02020603050405020304"/>
                <a:ea typeface="Times New Roman" panose="02020603050405020304"/>
                <a:cs typeface="Times New Roman" panose="02020603050405020304"/>
                <a:sym typeface="Times New Roman" panose="02020603050405020304"/>
              </a:rPr>
              <a:t>"</a:t>
            </a:r>
            <a:endParaRPr sz="1650">
              <a:latin typeface="Times New Roman" panose="02020603050405020304"/>
              <a:ea typeface="Times New Roman" panose="02020603050405020304"/>
              <a:cs typeface="Times New Roman" panose="02020603050405020304"/>
              <a:sym typeface="Times New Roman" panose="02020603050405020304"/>
            </a:endParaRPr>
          </a:p>
          <a:p>
            <a:pPr marL="0" lvl="0" indent="0" algn="l" rtl="0">
              <a:lnSpc>
                <a:spcPct val="115000"/>
              </a:lnSpc>
              <a:spcBef>
                <a:spcPts val="1200"/>
              </a:spcBef>
              <a:spcAft>
                <a:spcPts val="0"/>
              </a:spcAft>
              <a:buClr>
                <a:schemeClr val="dk1"/>
              </a:buClr>
              <a:buSzPct val="67000"/>
              <a:buFont typeface="Arial" panose="020B0604020202020204"/>
              <a:buNone/>
            </a:pPr>
            <a:r>
              <a:rPr lang="zh-CN" sz="1650">
                <a:latin typeface="Times New Roman" panose="02020603050405020304"/>
                <a:ea typeface="Times New Roman" panose="02020603050405020304"/>
                <a:cs typeface="Times New Roman" panose="02020603050405020304"/>
                <a:sym typeface="Times New Roman" panose="02020603050405020304"/>
              </a:rPr>
              <a:t> </a:t>
            </a:r>
            <a:endParaRPr sz="1650">
              <a:latin typeface="Times New Roman" panose="02020603050405020304"/>
              <a:ea typeface="Times New Roman" panose="02020603050405020304"/>
              <a:cs typeface="Times New Roman" panose="02020603050405020304"/>
              <a:sym typeface="Times New Roman" panose="02020603050405020304"/>
            </a:endParaRPr>
          </a:p>
          <a:p>
            <a:pPr marL="0" lvl="0" indent="0" algn="l" rtl="0">
              <a:lnSpc>
                <a:spcPct val="115000"/>
              </a:lnSpc>
              <a:spcBef>
                <a:spcPts val="1200"/>
              </a:spcBef>
              <a:spcAft>
                <a:spcPts val="0"/>
              </a:spcAft>
              <a:buClr>
                <a:schemeClr val="dk1"/>
              </a:buClr>
              <a:buSzPct val="59000"/>
              <a:buFont typeface="Arial" panose="020B0604020202020204"/>
              <a:buNone/>
            </a:pPr>
            <a:r>
              <a:rPr lang="zh-CN" sz="1865" b="1">
                <a:latin typeface="Times New Roman" panose="02020603050405020304"/>
                <a:ea typeface="Times New Roman" panose="02020603050405020304"/>
                <a:cs typeface="Times New Roman" panose="02020603050405020304"/>
                <a:sym typeface="Times New Roman" panose="02020603050405020304"/>
              </a:rPr>
              <a:t>Generated：</a:t>
            </a:r>
            <a:endParaRPr sz="1865" b="1">
              <a:latin typeface="Times New Roman" panose="02020603050405020304"/>
              <a:ea typeface="Times New Roman" panose="02020603050405020304"/>
              <a:cs typeface="Times New Roman" panose="02020603050405020304"/>
              <a:sym typeface="Times New Roman" panose="02020603050405020304"/>
            </a:endParaRPr>
          </a:p>
          <a:p>
            <a:pPr marL="0" lvl="0" indent="0" algn="l" rtl="0">
              <a:lnSpc>
                <a:spcPct val="115000"/>
              </a:lnSpc>
              <a:spcBef>
                <a:spcPts val="1200"/>
              </a:spcBef>
              <a:spcAft>
                <a:spcPts val="1200"/>
              </a:spcAft>
              <a:buNone/>
            </a:pPr>
            <a:r>
              <a:rPr lang="zh-CN" sz="1650">
                <a:latin typeface="Times New Roman" panose="02020603050405020304"/>
                <a:ea typeface="Times New Roman" panose="02020603050405020304"/>
                <a:cs typeface="Times New Roman" panose="02020603050405020304"/>
                <a:sym typeface="Times New Roman" panose="02020603050405020304"/>
              </a:rPr>
              <a:t>'</a:t>
            </a:r>
            <a:r>
              <a:rPr lang="zh-CN" sz="1650">
                <a:highlight>
                  <a:srgbClr val="FFDC00"/>
                </a:highlight>
                <a:latin typeface="Times New Roman" panose="02020603050405020304"/>
                <a:ea typeface="Times New Roman" panose="02020603050405020304"/>
                <a:cs typeface="Times New Roman" panose="02020603050405020304"/>
                <a:sym typeface="Times New Roman" panose="02020603050405020304"/>
              </a:rPr>
              <a:t>AP radiograph of the chest was reviewed in comparison to ___. Heart size and mediastinum are stable.</a:t>
            </a:r>
            <a:r>
              <a:rPr lang="zh-CN" sz="1650">
                <a:latin typeface="Times New Roman" panose="02020603050405020304"/>
                <a:ea typeface="Times New Roman" panose="02020603050405020304"/>
                <a:cs typeface="Times New Roman" panose="02020603050405020304"/>
                <a:sym typeface="Times New Roman" panose="02020603050405020304"/>
              </a:rPr>
              <a:t> There is interval development of interstitial pulmonary edema. </a:t>
            </a:r>
            <a:r>
              <a:rPr lang="zh-CN" sz="1650">
                <a:highlight>
                  <a:srgbClr val="FFDC00"/>
                </a:highlight>
                <a:latin typeface="Times New Roman" panose="02020603050405020304"/>
                <a:ea typeface="Times New Roman" panose="02020603050405020304"/>
                <a:cs typeface="Times New Roman" panose="02020603050405020304"/>
                <a:sym typeface="Times New Roman" panose="02020603050405020304"/>
              </a:rPr>
              <a:t>There is no pneumothorax or pneumomediastinum.</a:t>
            </a:r>
            <a:r>
              <a:rPr lang="zh-CN" sz="1650">
                <a:latin typeface="Times New Roman" panose="02020603050405020304"/>
                <a:ea typeface="Times New Roman" panose="02020603050405020304"/>
                <a:cs typeface="Times New Roman" panose="02020603050405020304"/>
                <a:sym typeface="Times New Roman" panose="02020603050405020304"/>
              </a:rPr>
              <a:t> The pleural effusions are minimally increased as compared to the prior study, and there is no focal airspace consolidation to suggest infectious process.'</a:t>
            </a:r>
          </a:p>
        </p:txBody>
      </p:sp>
      <p:sp>
        <p:nvSpPr>
          <p:cNvPr id="782" name="Google Shape;782;p81"/>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panose="020B0604020202020204"/>
              <a:buNone/>
            </a:pPr>
            <a:fld id="{00000000-1234-1234-1234-123412341234}" type="slidenum">
              <a:rPr lang="en-US" altLang="zh-CN"/>
              <a:t>26</a:t>
            </a:fld>
            <a:endParaRPr lang="en-US" altLang="zh-CN"/>
          </a:p>
        </p:txBody>
      </p:sp>
      <p:sp>
        <p:nvSpPr>
          <p:cNvPr id="783" name="Google Shape;783;p81"/>
          <p:cNvSpPr txBox="1"/>
          <p:nvPr/>
        </p:nvSpPr>
        <p:spPr>
          <a:xfrm>
            <a:off x="119743" y="6225545"/>
            <a:ext cx="7326000" cy="261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zh-CN" sz="1100">
                <a:solidFill>
                  <a:schemeClr val="dk1"/>
                </a:solidFill>
                <a:latin typeface="Arial" panose="020B0604020202020204"/>
                <a:ea typeface="Arial" panose="020B0604020202020204"/>
                <a:cs typeface="Arial" panose="020B0604020202020204"/>
                <a:sym typeface="Arial" panose="020B0604020202020204"/>
              </a:rPr>
              <a:t>Presenter: </a:t>
            </a:r>
            <a:r>
              <a:rPr lang="zh-CN" sz="1100">
                <a:solidFill>
                  <a:schemeClr val="dk1"/>
                </a:solidFill>
              </a:rPr>
              <a:t>Jiabei Wu</a:t>
            </a:r>
            <a:r>
              <a:rPr lang="zh-CN" sz="1100">
                <a:solidFill>
                  <a:schemeClr val="dk1"/>
                </a:solidFill>
                <a:latin typeface="Arial" panose="020B0604020202020204"/>
                <a:ea typeface="Arial" panose="020B0604020202020204"/>
                <a:cs typeface="Arial" panose="020B0604020202020204"/>
                <a:sym typeface="Arial" panose="020B0604020202020204"/>
              </a:rPr>
              <a:t>(</a:t>
            </a:r>
            <a:r>
              <a:rPr lang="zh-CN" sz="1100">
                <a:solidFill>
                  <a:schemeClr val="dk1"/>
                </a:solidFill>
              </a:rPr>
              <a:t>z5597215</a:t>
            </a:r>
            <a:r>
              <a:rPr lang="zh-CN" sz="1100">
                <a:solidFill>
                  <a:schemeClr val="dk1"/>
                </a:solidFill>
                <a:latin typeface="Arial" panose="020B0604020202020204"/>
                <a:ea typeface="Arial" panose="020B0604020202020204"/>
                <a:cs typeface="Arial" panose="020B0604020202020204"/>
                <a:sym typeface="Arial" panose="020B0604020202020204"/>
              </a:rPr>
              <a:t>)</a:t>
            </a:r>
          </a:p>
        </p:txBody>
      </p:sp>
      <p:pic>
        <p:nvPicPr>
          <p:cNvPr id="784" name="Google Shape;784;p81"/>
          <p:cNvPicPr preferRelativeResize="0"/>
          <p:nvPr/>
        </p:nvPicPr>
        <p:blipFill>
          <a:blip r:embed="rId3"/>
          <a:stretch>
            <a:fillRect/>
          </a:stretch>
        </p:blipFill>
        <p:spPr>
          <a:xfrm>
            <a:off x="838200" y="1430875"/>
            <a:ext cx="4055075" cy="4055075"/>
          </a:xfrm>
          <a:prstGeom prst="rect">
            <a:avLst/>
          </a:prstGeom>
          <a:noFill/>
          <a:ln>
            <a:noFill/>
          </a:ln>
        </p:spPr>
      </p:pic>
      <p:sp>
        <p:nvSpPr>
          <p:cNvPr id="785" name="Google Shape;785;p81"/>
          <p:cNvSpPr txBox="1">
            <a:spLocks noGrp="1"/>
          </p:cNvSpPr>
          <p:nvPr>
            <p:ph type="title"/>
          </p:nvPr>
        </p:nvSpPr>
        <p:spPr>
          <a:xfrm>
            <a:off x="264725" y="221750"/>
            <a:ext cx="10515600" cy="7461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zh-CN"/>
              <a:t>Examples</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790"/>
        <p:cNvGrpSpPr/>
        <p:nvPr/>
      </p:nvGrpSpPr>
      <p:grpSpPr>
        <a:xfrm>
          <a:off x="0" y="0"/>
          <a:ext cx="0" cy="0"/>
          <a:chOff x="0" y="0"/>
          <a:chExt cx="0" cy="0"/>
        </a:xfrm>
      </p:grpSpPr>
      <p:sp>
        <p:nvSpPr>
          <p:cNvPr id="791" name="Google Shape;791;p82"/>
          <p:cNvSpPr txBox="1">
            <a:spLocks noGrp="1"/>
          </p:cNvSpPr>
          <p:nvPr>
            <p:ph type="body" idx="1"/>
          </p:nvPr>
        </p:nvSpPr>
        <p:spPr>
          <a:xfrm>
            <a:off x="5107200" y="1413450"/>
            <a:ext cx="6246600" cy="4031100"/>
          </a:xfrm>
          <a:prstGeom prst="rect">
            <a:avLst/>
          </a:prstGeom>
        </p:spPr>
        <p:txBody>
          <a:bodyPr spcFirstLastPara="1" wrap="square" lIns="91425" tIns="45700" rIns="91425" bIns="45700" anchor="t" anchorCtr="0">
            <a:normAutofit fontScale="92500" lnSpcReduction="10000"/>
          </a:bodyPr>
          <a:lstStyle/>
          <a:p>
            <a:pPr marL="0" lvl="0" indent="0" algn="l" rtl="0">
              <a:lnSpc>
                <a:spcPct val="115000"/>
              </a:lnSpc>
              <a:spcBef>
                <a:spcPts val="1200"/>
              </a:spcBef>
              <a:spcAft>
                <a:spcPts val="0"/>
              </a:spcAft>
              <a:buClr>
                <a:schemeClr val="dk1"/>
              </a:buClr>
              <a:buSzPts val="1100"/>
              <a:buFont typeface="Arial" panose="020B0604020202020204"/>
              <a:buNone/>
            </a:pPr>
            <a:r>
              <a:rPr lang="zh-CN" sz="1800" b="1">
                <a:latin typeface="Times New Roman" panose="02020603050405020304"/>
                <a:ea typeface="Times New Roman" panose="02020603050405020304"/>
                <a:cs typeface="Times New Roman" panose="02020603050405020304"/>
                <a:sym typeface="Times New Roman" panose="02020603050405020304"/>
              </a:rPr>
              <a:t>Target:</a:t>
            </a:r>
            <a:endParaRPr sz="1800" b="1">
              <a:latin typeface="Times New Roman" panose="02020603050405020304"/>
              <a:ea typeface="Times New Roman" panose="02020603050405020304"/>
              <a:cs typeface="Times New Roman" panose="02020603050405020304"/>
              <a:sym typeface="Times New Roman" panose="02020603050405020304"/>
            </a:endParaRPr>
          </a:p>
          <a:p>
            <a:pPr marL="0" lvl="0" indent="0" algn="l" rtl="0">
              <a:lnSpc>
                <a:spcPct val="115000"/>
              </a:lnSpc>
              <a:spcBef>
                <a:spcPts val="1200"/>
              </a:spcBef>
              <a:spcAft>
                <a:spcPts val="0"/>
              </a:spcAft>
              <a:buClr>
                <a:schemeClr val="dk1"/>
              </a:buClr>
              <a:buSzPts val="1100"/>
              <a:buFont typeface="Arial" panose="020B0604020202020204"/>
              <a:buNone/>
            </a:pPr>
            <a:r>
              <a:rPr lang="zh-CN" sz="1600">
                <a:highlight>
                  <a:srgbClr val="FFDC00"/>
                </a:highlight>
                <a:latin typeface="Times New Roman" panose="02020603050405020304"/>
                <a:ea typeface="Times New Roman" panose="02020603050405020304"/>
                <a:cs typeface="Times New Roman" panose="02020603050405020304"/>
                <a:sym typeface="Times New Roman" panose="02020603050405020304"/>
              </a:rPr>
              <a:t>Mild cardiomegaly is chronic</a:t>
            </a:r>
            <a:r>
              <a:rPr lang="zh-CN" sz="1600">
                <a:latin typeface="Times New Roman" panose="02020603050405020304"/>
                <a:ea typeface="Times New Roman" panose="02020603050405020304"/>
                <a:cs typeface="Times New Roman" panose="02020603050405020304"/>
                <a:sym typeface="Times New Roman" panose="02020603050405020304"/>
              </a:rPr>
              <a:t>, exaggerated by low lung volumes, which also make the pulmonary vasculature local more engorged, but </a:t>
            </a:r>
            <a:r>
              <a:rPr lang="zh-CN" sz="1600">
                <a:highlight>
                  <a:srgbClr val="FFDC00"/>
                </a:highlight>
                <a:latin typeface="Times New Roman" panose="02020603050405020304"/>
                <a:ea typeface="Times New Roman" panose="02020603050405020304"/>
                <a:cs typeface="Times New Roman" panose="02020603050405020304"/>
                <a:sym typeface="Times New Roman" panose="02020603050405020304"/>
              </a:rPr>
              <a:t>I do not think there is ANY good evidence for congestive heart failure. Certainty there is no pulmonary edema or appreciable pleural effusion. Left subclavian pacer defibrillator lead follows the expected course to the floor of the right  ventricle.</a:t>
            </a:r>
            <a:endParaRPr sz="1600">
              <a:highlight>
                <a:srgbClr val="FFDC00"/>
              </a:highlight>
              <a:latin typeface="Times New Roman" panose="02020603050405020304"/>
              <a:ea typeface="Times New Roman" panose="02020603050405020304"/>
              <a:cs typeface="Times New Roman" panose="02020603050405020304"/>
              <a:sym typeface="Times New Roman" panose="02020603050405020304"/>
            </a:endParaRPr>
          </a:p>
          <a:p>
            <a:pPr marL="0" lvl="0" indent="0" algn="l" rtl="0">
              <a:lnSpc>
                <a:spcPct val="115000"/>
              </a:lnSpc>
              <a:spcBef>
                <a:spcPts val="1200"/>
              </a:spcBef>
              <a:spcAft>
                <a:spcPts val="0"/>
              </a:spcAft>
              <a:buClr>
                <a:schemeClr val="dk1"/>
              </a:buClr>
              <a:buSzPts val="1100"/>
              <a:buFont typeface="Arial" panose="020B0604020202020204"/>
              <a:buNone/>
            </a:pPr>
            <a:r>
              <a:rPr lang="zh-CN" sz="1550">
                <a:latin typeface="Times New Roman" panose="02020603050405020304"/>
                <a:ea typeface="Times New Roman" panose="02020603050405020304"/>
                <a:cs typeface="Times New Roman" panose="02020603050405020304"/>
                <a:sym typeface="Times New Roman" panose="02020603050405020304"/>
              </a:rPr>
              <a:t> </a:t>
            </a:r>
            <a:endParaRPr sz="1550">
              <a:latin typeface="Times New Roman" panose="02020603050405020304"/>
              <a:ea typeface="Times New Roman" panose="02020603050405020304"/>
              <a:cs typeface="Times New Roman" panose="02020603050405020304"/>
              <a:sym typeface="Times New Roman" panose="02020603050405020304"/>
            </a:endParaRPr>
          </a:p>
          <a:p>
            <a:pPr marL="0" lvl="0" indent="0" algn="l" rtl="0">
              <a:lnSpc>
                <a:spcPct val="115000"/>
              </a:lnSpc>
              <a:spcBef>
                <a:spcPts val="1200"/>
              </a:spcBef>
              <a:spcAft>
                <a:spcPts val="0"/>
              </a:spcAft>
              <a:buClr>
                <a:schemeClr val="dk1"/>
              </a:buClr>
              <a:buSzPts val="1100"/>
              <a:buFont typeface="Arial" panose="020B0604020202020204"/>
              <a:buNone/>
            </a:pPr>
            <a:r>
              <a:rPr lang="zh-CN" sz="1800" b="1">
                <a:latin typeface="Times New Roman" panose="02020603050405020304"/>
                <a:ea typeface="Times New Roman" panose="02020603050405020304"/>
                <a:cs typeface="Times New Roman" panose="02020603050405020304"/>
                <a:sym typeface="Times New Roman" panose="02020603050405020304"/>
              </a:rPr>
              <a:t>Generated:</a:t>
            </a:r>
            <a:endParaRPr sz="1800" b="1">
              <a:latin typeface="Times New Roman" panose="02020603050405020304"/>
              <a:ea typeface="Times New Roman" panose="02020603050405020304"/>
              <a:cs typeface="Times New Roman" panose="02020603050405020304"/>
              <a:sym typeface="Times New Roman" panose="02020603050405020304"/>
            </a:endParaRPr>
          </a:p>
          <a:p>
            <a:pPr marL="0" lvl="0" indent="0" algn="l" rtl="0">
              <a:lnSpc>
                <a:spcPct val="115000"/>
              </a:lnSpc>
              <a:spcBef>
                <a:spcPts val="1200"/>
              </a:spcBef>
              <a:spcAft>
                <a:spcPts val="1200"/>
              </a:spcAft>
              <a:buNone/>
            </a:pPr>
            <a:r>
              <a:rPr lang="zh-CN" sz="1600">
                <a:latin typeface="Times New Roman" panose="02020603050405020304"/>
                <a:ea typeface="Times New Roman" panose="02020603050405020304"/>
                <a:cs typeface="Times New Roman" panose="02020603050405020304"/>
                <a:sym typeface="Times New Roman" panose="02020603050405020304"/>
              </a:rPr>
              <a:t>'</a:t>
            </a:r>
            <a:r>
              <a:rPr lang="zh-CN" sz="1600">
                <a:highlight>
                  <a:srgbClr val="FFDC00"/>
                </a:highlight>
                <a:latin typeface="Times New Roman" panose="02020603050405020304"/>
                <a:ea typeface="Times New Roman" panose="02020603050405020304"/>
                <a:cs typeface="Times New Roman" panose="02020603050405020304"/>
                <a:sym typeface="Times New Roman" panose="02020603050405020304"/>
              </a:rPr>
              <a:t>There is little change in the degree of pulmonary edema. There is no evidence for congestive heart failure. Cardiac silhouette remains mildly enlarged</a:t>
            </a:r>
            <a:r>
              <a:rPr lang="zh-CN" sz="1600">
                <a:latin typeface="Times New Roman" panose="02020603050405020304"/>
                <a:ea typeface="Times New Roman" panose="02020603050405020304"/>
                <a:cs typeface="Times New Roman" panose="02020603050405020304"/>
                <a:sym typeface="Times New Roman" panose="02020603050405020304"/>
              </a:rPr>
              <a:t> with mild tortuosity of the thoracic aorta. </a:t>
            </a:r>
            <a:r>
              <a:rPr lang="zh-CN" sz="1600">
                <a:highlight>
                  <a:srgbClr val="FFDC00"/>
                </a:highlight>
                <a:latin typeface="Times New Roman" panose="02020603050405020304"/>
                <a:ea typeface="Times New Roman" panose="02020603050405020304"/>
                <a:cs typeface="Times New Roman" panose="02020603050405020304"/>
                <a:sym typeface="Times New Roman" panose="02020603050405020304"/>
              </a:rPr>
              <a:t>Left subclavian catheter</a:t>
            </a:r>
            <a:r>
              <a:rPr lang="zh-CN" sz="1600">
                <a:latin typeface="Times New Roman" panose="02020603050405020304"/>
                <a:ea typeface="Times New Roman" panose="02020603050405020304"/>
                <a:cs typeface="Times New Roman" panose="02020603050405020304"/>
                <a:sym typeface="Times New Roman" panose="02020603050405020304"/>
              </a:rPr>
              <a:t> extends to the mid portion of the SVC. </a:t>
            </a:r>
            <a:r>
              <a:rPr lang="zh-CN" sz="1600">
                <a:highlight>
                  <a:srgbClr val="FFDC00"/>
                </a:highlight>
                <a:latin typeface="Times New Roman" panose="02020603050405020304"/>
                <a:ea typeface="Times New Roman" panose="02020603050405020304"/>
                <a:cs typeface="Times New Roman" panose="02020603050405020304"/>
                <a:sym typeface="Times New Roman" panose="02020603050405020304"/>
              </a:rPr>
              <a:t>No evidence of acute focal pneumonia or pleural effusions.</a:t>
            </a:r>
            <a:r>
              <a:rPr lang="zh-CN" sz="1600">
                <a:latin typeface="Times New Roman" panose="02020603050405020304"/>
                <a:ea typeface="Times New Roman" panose="02020603050405020304"/>
                <a:cs typeface="Times New Roman" panose="02020603050405020304"/>
                <a:sym typeface="Times New Roman" panose="02020603050405020304"/>
              </a:rPr>
              <a:t>'</a:t>
            </a:r>
            <a:endParaRPr sz="1600"/>
          </a:p>
        </p:txBody>
      </p:sp>
      <p:sp>
        <p:nvSpPr>
          <p:cNvPr id="792" name="Google Shape;792;p82"/>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panose="020B0604020202020204"/>
              <a:buNone/>
            </a:pPr>
            <a:fld id="{00000000-1234-1234-1234-123412341234}" type="slidenum">
              <a:rPr lang="en-US" altLang="zh-CN"/>
              <a:t>27</a:t>
            </a:fld>
            <a:endParaRPr lang="en-US" altLang="zh-CN"/>
          </a:p>
        </p:txBody>
      </p:sp>
      <p:sp>
        <p:nvSpPr>
          <p:cNvPr id="793" name="Google Shape;793;p82"/>
          <p:cNvSpPr txBox="1">
            <a:spLocks noGrp="1"/>
          </p:cNvSpPr>
          <p:nvPr>
            <p:ph type="title"/>
          </p:nvPr>
        </p:nvSpPr>
        <p:spPr>
          <a:xfrm>
            <a:off x="264725" y="221750"/>
            <a:ext cx="10515600" cy="7461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zh-CN"/>
              <a:t>Examples</a:t>
            </a:r>
          </a:p>
        </p:txBody>
      </p:sp>
      <p:pic>
        <p:nvPicPr>
          <p:cNvPr id="794" name="Google Shape;794;p82"/>
          <p:cNvPicPr preferRelativeResize="0"/>
          <p:nvPr/>
        </p:nvPicPr>
        <p:blipFill>
          <a:blip r:embed="rId3"/>
          <a:stretch>
            <a:fillRect/>
          </a:stretch>
        </p:blipFill>
        <p:spPr>
          <a:xfrm>
            <a:off x="838200" y="1413500"/>
            <a:ext cx="4030975" cy="4030975"/>
          </a:xfrm>
          <a:prstGeom prst="rect">
            <a:avLst/>
          </a:prstGeom>
          <a:noFill/>
          <a:ln>
            <a:noFill/>
          </a:ln>
        </p:spPr>
      </p:pic>
      <p:sp>
        <p:nvSpPr>
          <p:cNvPr id="783" name="Google Shape;783;p81"/>
          <p:cNvSpPr txBox="1"/>
          <p:nvPr/>
        </p:nvSpPr>
        <p:spPr>
          <a:xfrm>
            <a:off x="119743" y="6225545"/>
            <a:ext cx="7326000" cy="261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zh-CN" sz="1100">
                <a:solidFill>
                  <a:schemeClr val="dk1"/>
                </a:solidFill>
                <a:latin typeface="Arial" panose="020B0604020202020204"/>
                <a:ea typeface="Arial" panose="020B0604020202020204"/>
                <a:cs typeface="Arial" panose="020B0604020202020204"/>
                <a:sym typeface="Arial" panose="020B0604020202020204"/>
              </a:rPr>
              <a:t>Presenter: </a:t>
            </a:r>
            <a:r>
              <a:rPr lang="zh-CN" sz="1100">
                <a:solidFill>
                  <a:schemeClr val="dk1"/>
                </a:solidFill>
              </a:rPr>
              <a:t>Jiabei Wu</a:t>
            </a:r>
            <a:r>
              <a:rPr lang="zh-CN" sz="1100">
                <a:solidFill>
                  <a:schemeClr val="dk1"/>
                </a:solidFill>
                <a:latin typeface="Arial" panose="020B0604020202020204"/>
                <a:ea typeface="Arial" panose="020B0604020202020204"/>
                <a:cs typeface="Arial" panose="020B0604020202020204"/>
                <a:sym typeface="Arial" panose="020B0604020202020204"/>
              </a:rPr>
              <a:t>(</a:t>
            </a:r>
            <a:r>
              <a:rPr lang="zh-CN" sz="1100">
                <a:solidFill>
                  <a:schemeClr val="dk1"/>
                </a:solidFill>
              </a:rPr>
              <a:t>z5597215</a:t>
            </a:r>
            <a:r>
              <a:rPr lang="zh-CN" sz="1100">
                <a:solidFill>
                  <a:schemeClr val="dk1"/>
                </a:solidFill>
                <a:latin typeface="Arial" panose="020B0604020202020204"/>
                <a:ea typeface="Arial" panose="020B0604020202020204"/>
                <a:cs typeface="Arial" panose="020B0604020202020204"/>
                <a:sym typeface="Arial" panose="020B0604020202020204"/>
              </a:rPr>
              <a:t>)</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799"/>
        <p:cNvGrpSpPr/>
        <p:nvPr/>
      </p:nvGrpSpPr>
      <p:grpSpPr>
        <a:xfrm>
          <a:off x="0" y="0"/>
          <a:ext cx="0" cy="0"/>
          <a:chOff x="0" y="0"/>
          <a:chExt cx="0" cy="0"/>
        </a:xfrm>
      </p:grpSpPr>
      <p:sp>
        <p:nvSpPr>
          <p:cNvPr id="800" name="Google Shape;800;p83"/>
          <p:cNvSpPr txBox="1"/>
          <p:nvPr/>
        </p:nvSpPr>
        <p:spPr>
          <a:xfrm>
            <a:off x="6308425" y="1493475"/>
            <a:ext cx="4635600" cy="1457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CN" sz="6800">
                <a:solidFill>
                  <a:schemeClr val="dk1"/>
                </a:solidFill>
                <a:latin typeface="Calibri" panose="020F0502020204030204"/>
                <a:ea typeface="Calibri" panose="020F0502020204030204"/>
                <a:cs typeface="Calibri" panose="020F0502020204030204"/>
                <a:sym typeface="Calibri" panose="020F0502020204030204"/>
              </a:rPr>
              <a:t>Discussion</a:t>
            </a:r>
            <a:endParaRPr sz="6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801" name="Google Shape;801;p83"/>
          <p:cNvSpPr txBox="1"/>
          <p:nvPr/>
        </p:nvSpPr>
        <p:spPr>
          <a:xfrm>
            <a:off x="6487625" y="3070575"/>
            <a:ext cx="3918900" cy="1816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CN" sz="2800">
                <a:solidFill>
                  <a:schemeClr val="dk1"/>
                </a:solidFill>
                <a:latin typeface="Calibri" panose="020F0502020204030204"/>
                <a:ea typeface="Calibri" panose="020F0502020204030204"/>
                <a:cs typeface="Calibri" panose="020F0502020204030204"/>
                <a:sym typeface="Calibri" panose="020F0502020204030204"/>
              </a:rPr>
              <a:t>Peidong Liang z5603156</a:t>
            </a:r>
            <a:endParaRPr sz="2800">
              <a:solidFill>
                <a:schemeClr val="dk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805"/>
        <p:cNvGrpSpPr/>
        <p:nvPr/>
      </p:nvGrpSpPr>
      <p:grpSpPr>
        <a:xfrm>
          <a:off x="0" y="0"/>
          <a:ext cx="0" cy="0"/>
          <a:chOff x="0" y="0"/>
          <a:chExt cx="0" cy="0"/>
        </a:xfrm>
      </p:grpSpPr>
      <p:sp>
        <p:nvSpPr>
          <p:cNvPr id="806" name="Google Shape;806;p84"/>
          <p:cNvSpPr txBox="1">
            <a:spLocks noGrp="1"/>
          </p:cNvSpPr>
          <p:nvPr>
            <p:ph type="title"/>
          </p:nvPr>
        </p:nvSpPr>
        <p:spPr>
          <a:xfrm>
            <a:off x="231648" y="457717"/>
            <a:ext cx="11631168" cy="389627"/>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ct val="100000"/>
              <a:buFont typeface="Arial" panose="020B0604020202020204"/>
              <a:buNone/>
            </a:pPr>
            <a:r>
              <a:rPr lang="zh-CN"/>
              <a:t>Discussion-Key Findings</a:t>
            </a:r>
            <a:br>
              <a:rPr lang="zh-CN"/>
            </a:br>
            <a:endParaRPr lang="zh-CN"/>
          </a:p>
        </p:txBody>
      </p:sp>
      <p:sp>
        <p:nvSpPr>
          <p:cNvPr id="807" name="Google Shape;807;p8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zh-CN"/>
              <a:t>29</a:t>
            </a:fld>
            <a:endParaRPr lang="en-US" altLang="zh-CN"/>
          </a:p>
        </p:txBody>
      </p:sp>
      <p:sp>
        <p:nvSpPr>
          <p:cNvPr id="808" name="Google Shape;808;p84"/>
          <p:cNvSpPr txBox="1"/>
          <p:nvPr/>
        </p:nvSpPr>
        <p:spPr>
          <a:xfrm>
            <a:off x="119743" y="6225545"/>
            <a:ext cx="7326086" cy="2616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zh-CN" sz="1100">
                <a:solidFill>
                  <a:schemeClr val="dk1"/>
                </a:solidFill>
                <a:latin typeface="Arial" panose="020B0604020202020204"/>
                <a:ea typeface="Arial" panose="020B0604020202020204"/>
                <a:cs typeface="Arial" panose="020B0604020202020204"/>
                <a:sym typeface="Arial" panose="020B0604020202020204"/>
              </a:rPr>
              <a:t>Presenter: Peidong Liang (z5603156)</a:t>
            </a:r>
            <a:endParaRPr sz="1100">
              <a:solidFill>
                <a:schemeClr val="dk1"/>
              </a:solidFill>
              <a:latin typeface="Arial" panose="020B0604020202020204"/>
              <a:ea typeface="Arial" panose="020B0604020202020204"/>
              <a:cs typeface="Arial" panose="020B0604020202020204"/>
              <a:sym typeface="Arial" panose="020B0604020202020204"/>
            </a:endParaRPr>
          </a:p>
        </p:txBody>
      </p:sp>
      <p:sp>
        <p:nvSpPr>
          <p:cNvPr id="809" name="Google Shape;809;p84"/>
          <p:cNvSpPr txBox="1">
            <a:spLocks noGrp="1"/>
          </p:cNvSpPr>
          <p:nvPr>
            <p:ph type="body" idx="1"/>
          </p:nvPr>
        </p:nvSpPr>
        <p:spPr>
          <a:xfrm>
            <a:off x="231775" y="1657985"/>
            <a:ext cx="11631000" cy="3417000"/>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chemeClr val="dk1"/>
              </a:buClr>
              <a:buSzPts val="2400"/>
              <a:buNone/>
            </a:pPr>
            <a:r>
              <a:rPr lang="zh-CN" sz="2400" b="1" i="0" u="none" strike="noStrike" cap="none">
                <a:solidFill>
                  <a:schemeClr val="dk1"/>
                </a:solidFill>
              </a:rPr>
              <a:t>Best Model:</a:t>
            </a:r>
            <a:r>
              <a:rPr lang="zh-CN" sz="2400" i="0" u="none" strike="noStrike" cap="none">
                <a:solidFill>
                  <a:schemeClr val="dk1"/>
                </a:solidFill>
                <a:latin typeface="Arial" panose="020B0604020202020204"/>
                <a:ea typeface="Arial" panose="020B0604020202020204"/>
                <a:cs typeface="Arial" panose="020B0604020202020204"/>
                <a:sym typeface="Arial" panose="020B0604020202020204"/>
              </a:rPr>
              <a:t> ViT-label-RadScribe is the top performer.</a:t>
            </a:r>
            <a:endParaRPr sz="2400"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chemeClr val="dk1"/>
              </a:buClr>
              <a:buSzPts val="2400"/>
              <a:buNone/>
            </a:pPr>
            <a:r>
              <a:rPr lang="zh-CN" sz="2400" i="0" u="none" strike="noStrike" cap="none">
                <a:solidFill>
                  <a:schemeClr val="dk1"/>
                </a:solidFill>
                <a:latin typeface="Arial" panose="020B0604020202020204"/>
                <a:ea typeface="Arial" panose="020B0604020202020204"/>
                <a:cs typeface="Arial" panose="020B0604020202020204"/>
                <a:sym typeface="Arial" panose="020B0604020202020204"/>
              </a:rPr>
              <a:t>This model achieved a comprehensive lead in key metrics for both text quality (e.g., CIDEr, BLEU-4) and clinical accuracy (Clinical_F1), making it the clear winner of this experiment.</a:t>
            </a:r>
            <a:endParaRPr sz="2400"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chemeClr val="dk1"/>
              </a:buClr>
              <a:buSzPts val="2400"/>
              <a:buNone/>
            </a:pPr>
            <a:endParaRPr sz="2400"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chemeClr val="dk1"/>
              </a:buClr>
              <a:buSzPts val="2400"/>
              <a:buNone/>
            </a:pPr>
            <a:r>
              <a:rPr lang="zh-CN" sz="2400" b="1" i="0" u="none" strike="noStrike" cap="none">
                <a:solidFill>
                  <a:schemeClr val="dk1"/>
                </a:solidFill>
              </a:rPr>
              <a:t>Architectural Advantage: </a:t>
            </a:r>
            <a:r>
              <a:rPr lang="zh-CN" sz="2400" i="0" u="none" strike="noStrike" cap="none">
                <a:solidFill>
                  <a:schemeClr val="dk1"/>
                </a:solidFill>
                <a:latin typeface="Arial" panose="020B0604020202020204"/>
                <a:ea typeface="Arial" panose="020B0604020202020204"/>
                <a:cs typeface="Arial" panose="020B0604020202020204"/>
                <a:sym typeface="Arial" panose="020B0604020202020204"/>
              </a:rPr>
              <a:t>ViT outperforms CNNs.</a:t>
            </a:r>
            <a:endParaRPr sz="2400"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chemeClr val="dk1"/>
              </a:buClr>
              <a:buSzPts val="2400"/>
              <a:buNone/>
            </a:pPr>
            <a:r>
              <a:rPr lang="zh-CN" sz="2400" i="0" u="none" strike="noStrike" cap="none">
                <a:solidFill>
                  <a:schemeClr val="dk1"/>
                </a:solidFill>
                <a:latin typeface="Arial" panose="020B0604020202020204"/>
                <a:ea typeface="Arial" panose="020B0604020202020204"/>
                <a:cs typeface="Arial" panose="020B0604020202020204"/>
                <a:sym typeface="Arial" panose="020B0604020202020204"/>
              </a:rPr>
              <a:t>The models based on the Vision Transformer (ViT) architecture systematically outperformed those based on ResNet and DenseNet. This indicates that ViT is more adept at capturing the necessary image features for generating radiology reports.</a:t>
            </a:r>
            <a:endParaRPr sz="240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p58"/>
          <p:cNvSpPr txBox="1">
            <a:spLocks noGrp="1"/>
          </p:cNvSpPr>
          <p:nvPr>
            <p:ph type="title"/>
          </p:nvPr>
        </p:nvSpPr>
        <p:spPr>
          <a:xfrm>
            <a:off x="143375" y="140925"/>
            <a:ext cx="3273600" cy="7551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zh-CN"/>
              <a:t>Motivation</a:t>
            </a:r>
          </a:p>
        </p:txBody>
      </p:sp>
      <p:sp>
        <p:nvSpPr>
          <p:cNvPr id="373" name="Google Shape;373;p58"/>
          <p:cNvSpPr txBox="1">
            <a:spLocks noGrp="1"/>
          </p:cNvSpPr>
          <p:nvPr>
            <p:ph type="body" idx="1"/>
          </p:nvPr>
        </p:nvSpPr>
        <p:spPr>
          <a:xfrm>
            <a:off x="143375" y="1108750"/>
            <a:ext cx="6569400" cy="3825600"/>
          </a:xfrm>
          <a:prstGeom prst="rect">
            <a:avLst/>
          </a:prstGeom>
        </p:spPr>
        <p:txBody>
          <a:bodyPr spcFirstLastPara="1" wrap="square" lIns="91425" tIns="45700" rIns="91425" bIns="45700" anchor="t" anchorCtr="0">
            <a:normAutofit/>
          </a:bodyPr>
          <a:lstStyle/>
          <a:p>
            <a:pPr marL="457200" lvl="0" indent="-374650" algn="l" rtl="0">
              <a:spcBef>
                <a:spcPts val="1000"/>
              </a:spcBef>
              <a:spcAft>
                <a:spcPts val="0"/>
              </a:spcAft>
              <a:buSzPts val="2300"/>
              <a:buChar char="➢"/>
            </a:pPr>
            <a:r>
              <a:rPr lang="zh-CN" sz="2300">
                <a:highlight>
                  <a:schemeClr val="lt1"/>
                </a:highlight>
              </a:rPr>
              <a:t>Why we use AI in medical science?</a:t>
            </a:r>
            <a:endParaRPr sz="2300">
              <a:highlight>
                <a:schemeClr val="lt1"/>
              </a:highlight>
            </a:endParaRPr>
          </a:p>
          <a:p>
            <a:pPr marL="0" lvl="0" indent="0" algn="l" rtl="0">
              <a:spcBef>
                <a:spcPts val="1000"/>
              </a:spcBef>
              <a:spcAft>
                <a:spcPts val="0"/>
              </a:spcAft>
              <a:buNone/>
            </a:pPr>
            <a:endParaRPr sz="2300"/>
          </a:p>
          <a:p>
            <a:pPr marL="457200" lvl="0" indent="-376555" algn="l" rtl="0">
              <a:lnSpc>
                <a:spcPct val="100000"/>
              </a:lnSpc>
              <a:spcBef>
                <a:spcPts val="0"/>
              </a:spcBef>
              <a:spcAft>
                <a:spcPts val="0"/>
              </a:spcAft>
              <a:buSzPts val="2333"/>
              <a:buChar char="➢"/>
            </a:pPr>
            <a:r>
              <a:rPr lang="zh-CN" sz="2330"/>
              <a:t>Automated Radiology Report Generation</a:t>
            </a:r>
            <a:endParaRPr sz="2330"/>
          </a:p>
          <a:p>
            <a:pPr marL="0" lvl="0" indent="0" algn="l" rtl="0">
              <a:lnSpc>
                <a:spcPct val="100000"/>
              </a:lnSpc>
              <a:spcBef>
                <a:spcPts val="0"/>
              </a:spcBef>
              <a:spcAft>
                <a:spcPts val="0"/>
              </a:spcAft>
              <a:buNone/>
            </a:pPr>
            <a:endParaRPr sz="2330"/>
          </a:p>
          <a:p>
            <a:pPr marL="457200" lvl="0" indent="-374650" algn="l" rtl="0">
              <a:spcBef>
                <a:spcPts val="1000"/>
              </a:spcBef>
              <a:spcAft>
                <a:spcPts val="0"/>
              </a:spcAft>
              <a:buSzPts val="2300"/>
              <a:buChar char="➢"/>
            </a:pPr>
            <a:r>
              <a:rPr lang="zh-CN" sz="2300"/>
              <a:t>What is the Vision-Language Model?</a:t>
            </a:r>
            <a:endParaRPr sz="2300"/>
          </a:p>
          <a:p>
            <a:pPr marL="0" lvl="0" indent="0" algn="l" rtl="0">
              <a:spcBef>
                <a:spcPts val="1000"/>
              </a:spcBef>
              <a:spcAft>
                <a:spcPts val="0"/>
              </a:spcAft>
              <a:buNone/>
            </a:pPr>
            <a:endParaRPr sz="2300"/>
          </a:p>
          <a:p>
            <a:pPr marL="0" lvl="0" indent="0" algn="l" rtl="0">
              <a:spcBef>
                <a:spcPts val="1000"/>
              </a:spcBef>
              <a:spcAft>
                <a:spcPts val="0"/>
              </a:spcAft>
              <a:buNone/>
            </a:pPr>
            <a:endParaRPr sz="2300"/>
          </a:p>
        </p:txBody>
      </p:sp>
      <p:sp>
        <p:nvSpPr>
          <p:cNvPr id="374" name="Google Shape;374;p58"/>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panose="020B0604020202020204"/>
              <a:buNone/>
            </a:pPr>
            <a:fld id="{00000000-1234-1234-1234-123412341234}" type="slidenum">
              <a:rPr lang="en-US" altLang="zh-CN"/>
              <a:t>3</a:t>
            </a:fld>
            <a:endParaRPr lang="en-US" altLang="zh-CN"/>
          </a:p>
        </p:txBody>
      </p:sp>
      <p:sp>
        <p:nvSpPr>
          <p:cNvPr id="375" name="Google Shape;375;p58"/>
          <p:cNvSpPr txBox="1"/>
          <p:nvPr/>
        </p:nvSpPr>
        <p:spPr>
          <a:xfrm>
            <a:off x="143375" y="6296450"/>
            <a:ext cx="30000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CN" sz="1100">
                <a:solidFill>
                  <a:schemeClr val="dk1"/>
                </a:solidFill>
              </a:rPr>
              <a:t>Presenter: Yuting Fnag (z5518340)</a:t>
            </a:r>
          </a:p>
        </p:txBody>
      </p:sp>
      <p:pic>
        <p:nvPicPr>
          <p:cNvPr id="376" name="Google Shape;376;p58"/>
          <p:cNvPicPr preferRelativeResize="0"/>
          <p:nvPr/>
        </p:nvPicPr>
        <p:blipFill>
          <a:blip r:embed="rId3"/>
          <a:stretch>
            <a:fillRect/>
          </a:stretch>
        </p:blipFill>
        <p:spPr>
          <a:xfrm>
            <a:off x="6938725" y="152400"/>
            <a:ext cx="4932974" cy="2774799"/>
          </a:xfrm>
          <a:prstGeom prst="rect">
            <a:avLst/>
          </a:prstGeom>
          <a:noFill/>
          <a:ln>
            <a:noFill/>
          </a:ln>
          <a:effectLst>
            <a:outerShdw blurRad="185738" dist="9525" dir="8160000" algn="bl" rotWithShape="0">
              <a:srgbClr val="000000">
                <a:alpha val="52999"/>
              </a:srgbClr>
            </a:outerShdw>
          </a:effectLst>
        </p:spPr>
      </p:pic>
      <p:pic>
        <p:nvPicPr>
          <p:cNvPr id="377" name="Google Shape;377;p58"/>
          <p:cNvPicPr preferRelativeResize="0"/>
          <p:nvPr/>
        </p:nvPicPr>
        <p:blipFill>
          <a:blip r:embed="rId4"/>
          <a:stretch>
            <a:fillRect/>
          </a:stretch>
        </p:blipFill>
        <p:spPr>
          <a:xfrm>
            <a:off x="2060625" y="3511175"/>
            <a:ext cx="7354175" cy="255337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813"/>
        <p:cNvGrpSpPr/>
        <p:nvPr/>
      </p:nvGrpSpPr>
      <p:grpSpPr>
        <a:xfrm>
          <a:off x="0" y="0"/>
          <a:ext cx="0" cy="0"/>
          <a:chOff x="0" y="0"/>
          <a:chExt cx="0" cy="0"/>
        </a:xfrm>
      </p:grpSpPr>
      <p:sp>
        <p:nvSpPr>
          <p:cNvPr id="814" name="Google Shape;814;p85"/>
          <p:cNvSpPr txBox="1">
            <a:spLocks noGrp="1"/>
          </p:cNvSpPr>
          <p:nvPr>
            <p:ph type="title"/>
          </p:nvPr>
        </p:nvSpPr>
        <p:spPr>
          <a:xfrm>
            <a:off x="231648" y="457717"/>
            <a:ext cx="11631168" cy="389627"/>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ct val="100000"/>
              <a:buFont typeface="Arial" panose="020B0604020202020204"/>
              <a:buNone/>
            </a:pPr>
            <a:r>
              <a:rPr lang="zh-CN"/>
              <a:t>Discussion-Comparison&amp;Analysis</a:t>
            </a:r>
            <a:br>
              <a:rPr lang="zh-CN"/>
            </a:br>
            <a:endParaRPr lang="zh-CN"/>
          </a:p>
        </p:txBody>
      </p:sp>
      <p:sp>
        <p:nvSpPr>
          <p:cNvPr id="815" name="Google Shape;815;p8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zh-CN"/>
              <a:t>30</a:t>
            </a:fld>
            <a:endParaRPr lang="en-US" altLang="zh-CN"/>
          </a:p>
        </p:txBody>
      </p:sp>
      <p:sp>
        <p:nvSpPr>
          <p:cNvPr id="816" name="Google Shape;816;p85"/>
          <p:cNvSpPr txBox="1"/>
          <p:nvPr/>
        </p:nvSpPr>
        <p:spPr>
          <a:xfrm>
            <a:off x="119743" y="6225545"/>
            <a:ext cx="7326086" cy="2616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zh-CN" sz="1100">
                <a:solidFill>
                  <a:schemeClr val="dk1"/>
                </a:solidFill>
                <a:latin typeface="Arial" panose="020B0604020202020204"/>
                <a:ea typeface="Arial" panose="020B0604020202020204"/>
                <a:cs typeface="Arial" panose="020B0604020202020204"/>
                <a:sym typeface="Arial" panose="020B0604020202020204"/>
              </a:rPr>
              <a:t>Presenter: Peidong Liang (z5603156)</a:t>
            </a:r>
            <a:endParaRPr sz="1100">
              <a:solidFill>
                <a:schemeClr val="dk1"/>
              </a:solidFill>
              <a:latin typeface="Arial" panose="020B0604020202020204"/>
              <a:ea typeface="Arial" panose="020B0604020202020204"/>
              <a:cs typeface="Arial" panose="020B0604020202020204"/>
              <a:sym typeface="Arial" panose="020B0604020202020204"/>
            </a:endParaRPr>
          </a:p>
        </p:txBody>
      </p:sp>
      <p:sp>
        <p:nvSpPr>
          <p:cNvPr id="817" name="Google Shape;817;p85"/>
          <p:cNvSpPr txBox="1">
            <a:spLocks noGrp="1"/>
          </p:cNvSpPr>
          <p:nvPr>
            <p:ph type="body" idx="1"/>
          </p:nvPr>
        </p:nvSpPr>
        <p:spPr>
          <a:xfrm>
            <a:off x="231775" y="735013"/>
            <a:ext cx="11631041" cy="5260975"/>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chemeClr val="dk1"/>
              </a:buClr>
              <a:buSzPts val="2400"/>
              <a:buNone/>
            </a:pPr>
            <a:r>
              <a:rPr lang="zh-CN" sz="2400" b="1" i="0" u="none" strike="noStrike" cap="none">
                <a:solidFill>
                  <a:schemeClr val="dk1"/>
                </a:solidFill>
                <a:latin typeface="Arial" panose="020B0604020202020204"/>
                <a:ea typeface="Arial" panose="020B0604020202020204"/>
                <a:cs typeface="Arial" panose="020B0604020202020204"/>
                <a:sym typeface="Arial" panose="020B0604020202020204"/>
              </a:rPr>
              <a:t>Observations:</a:t>
            </a:r>
            <a:endParaRPr sz="2400" b="1"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chemeClr val="dk1"/>
              </a:buClr>
              <a:buSzPts val="2400"/>
              <a:buNone/>
            </a:pPr>
            <a:r>
              <a:rPr lang="zh-CN" sz="2400" b="1" i="0" u="none" strike="noStrike" cap="none">
                <a:solidFill>
                  <a:schemeClr val="dk1"/>
                </a:solidFill>
                <a:latin typeface="Arial" panose="020B0604020202020204"/>
                <a:ea typeface="Arial" panose="020B0604020202020204"/>
                <a:cs typeface="Arial" panose="020B0604020202020204"/>
                <a:sym typeface="Arial" panose="020B0604020202020204"/>
              </a:rPr>
              <a:t>Significant Improvement for ViT:</a:t>
            </a:r>
            <a:endParaRPr sz="2400" b="1"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chemeClr val="dk1"/>
              </a:buClr>
              <a:buSzPts val="2400"/>
              <a:buNone/>
            </a:pPr>
            <a:r>
              <a:rPr lang="zh-CN" sz="2400" i="0" u="none" strike="noStrike" cap="none">
                <a:solidFill>
                  <a:schemeClr val="dk1"/>
                </a:solidFill>
                <a:latin typeface="Arial" panose="020B0604020202020204"/>
                <a:ea typeface="Arial" panose="020B0604020202020204"/>
                <a:cs typeface="Arial" panose="020B0604020202020204"/>
                <a:sym typeface="Arial" panose="020B0604020202020204"/>
              </a:rPr>
              <a:t>Comparing ViT-label-RadScribe and ViT-RadScribe, the -label variant delivers clear and consistent improvements across almost all key metrics.</a:t>
            </a:r>
            <a:endParaRPr sz="2400"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chemeClr val="dk1"/>
              </a:buClr>
              <a:buSzPts val="2400"/>
              <a:buNone/>
            </a:pPr>
            <a:r>
              <a:rPr lang="zh-CN" sz="2400" b="1" i="0" u="none" strike="noStrike" cap="none">
                <a:solidFill>
                  <a:schemeClr val="dk1"/>
                </a:solidFill>
                <a:latin typeface="Arial" panose="020B0604020202020204"/>
                <a:ea typeface="Arial" panose="020B0604020202020204"/>
                <a:cs typeface="Arial" panose="020B0604020202020204"/>
                <a:sym typeface="Arial" panose="020B0604020202020204"/>
              </a:rPr>
              <a:t>Minimal Gains for CNNs:</a:t>
            </a:r>
            <a:endParaRPr sz="2400" b="1"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chemeClr val="dk1"/>
              </a:buClr>
              <a:buSzPts val="2400"/>
              <a:buNone/>
            </a:pPr>
            <a:r>
              <a:rPr lang="zh-CN" sz="2400" i="0" u="none" strike="noStrike" cap="none">
                <a:solidFill>
                  <a:schemeClr val="dk1"/>
                </a:solidFill>
                <a:latin typeface="Arial" panose="020B0604020202020204"/>
                <a:ea typeface="Arial" panose="020B0604020202020204"/>
                <a:cs typeface="Arial" panose="020B0604020202020204"/>
                <a:sym typeface="Arial" panose="020B0604020202020204"/>
              </a:rPr>
              <a:t>For ResNet and DenseNet, adding the -label suffix yields performance that is very close to the original versions</a:t>
            </a:r>
            <a:endParaRPr sz="2400"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chemeClr val="dk1"/>
              </a:buClr>
              <a:buSzPts val="2400"/>
              <a:buNone/>
            </a:pPr>
            <a:r>
              <a:rPr lang="zh-CN" sz="2400" b="1" i="0" u="none" strike="noStrike" cap="none">
                <a:solidFill>
                  <a:schemeClr val="dk1"/>
                </a:solidFill>
              </a:rPr>
              <a:t>Reasons:</a:t>
            </a:r>
            <a:endParaRPr sz="2400" b="1" i="0" u="none" strike="noStrike" cap="none">
              <a:solidFill>
                <a:schemeClr val="dk1"/>
              </a:solidFill>
            </a:endParaRPr>
          </a:p>
          <a:p>
            <a:pPr marL="0" marR="0" lvl="0" indent="0" algn="l" rtl="0">
              <a:lnSpc>
                <a:spcPct val="100000"/>
              </a:lnSpc>
              <a:spcBef>
                <a:spcPts val="0"/>
              </a:spcBef>
              <a:spcAft>
                <a:spcPts val="0"/>
              </a:spcAft>
              <a:buClr>
                <a:schemeClr val="dk1"/>
              </a:buClr>
              <a:buSzPts val="2400"/>
              <a:buNone/>
            </a:pPr>
            <a:r>
              <a:rPr lang="zh-CN" sz="2400" b="1" i="0" u="none" strike="noStrike" cap="none">
                <a:solidFill>
                  <a:schemeClr val="dk1"/>
                </a:solidFill>
              </a:rPr>
              <a:t>Explicit Supervision Signal:</a:t>
            </a:r>
            <a:endParaRPr sz="2400" b="1" i="0" u="none" strike="noStrike" cap="none">
              <a:solidFill>
                <a:schemeClr val="dk1"/>
              </a:solidFill>
            </a:endParaRPr>
          </a:p>
          <a:p>
            <a:pPr marL="0" marR="0" lvl="0" indent="0" algn="l" rtl="0">
              <a:lnSpc>
                <a:spcPct val="100000"/>
              </a:lnSpc>
              <a:spcBef>
                <a:spcPts val="0"/>
              </a:spcBef>
              <a:spcAft>
                <a:spcPts val="0"/>
              </a:spcAft>
              <a:buClr>
                <a:schemeClr val="dk1"/>
              </a:buClr>
              <a:buSzPts val="2400"/>
              <a:buNone/>
            </a:pPr>
            <a:r>
              <a:rPr lang="zh-CN" sz="2400" i="0" u="none" strike="noStrike" cap="none">
                <a:solidFill>
                  <a:schemeClr val="dk1"/>
                </a:solidFill>
              </a:rPr>
              <a:t>This approach forces the model to learn image feature representations that are highly relevant to clinical concepts. </a:t>
            </a:r>
            <a:endParaRPr sz="2400" i="0" u="none" strike="noStrike" cap="none">
              <a:solidFill>
                <a:schemeClr val="dk1"/>
              </a:solidFill>
            </a:endParaRPr>
          </a:p>
          <a:p>
            <a:pPr marL="0" marR="0" lvl="0" indent="0" algn="l" rtl="0">
              <a:lnSpc>
                <a:spcPct val="100000"/>
              </a:lnSpc>
              <a:spcBef>
                <a:spcPts val="0"/>
              </a:spcBef>
              <a:spcAft>
                <a:spcPts val="0"/>
              </a:spcAft>
              <a:buClr>
                <a:schemeClr val="dk1"/>
              </a:buClr>
              <a:buSzPts val="2400"/>
              <a:buNone/>
            </a:pPr>
            <a:r>
              <a:rPr lang="zh-CN" sz="2400" b="1" i="0" u="none" strike="noStrike" cap="none">
                <a:solidFill>
                  <a:schemeClr val="dk1"/>
                </a:solidFill>
              </a:rPr>
              <a:t>Regularization Effect:</a:t>
            </a:r>
            <a:endParaRPr sz="2400" b="1" i="0" u="none" strike="noStrike" cap="none">
              <a:solidFill>
                <a:schemeClr val="dk1"/>
              </a:solidFill>
            </a:endParaRPr>
          </a:p>
          <a:p>
            <a:pPr marL="0" marR="0" lvl="0" indent="0" algn="l" rtl="0">
              <a:lnSpc>
                <a:spcPct val="100000"/>
              </a:lnSpc>
              <a:spcBef>
                <a:spcPts val="0"/>
              </a:spcBef>
              <a:spcAft>
                <a:spcPts val="0"/>
              </a:spcAft>
              <a:buClr>
                <a:schemeClr val="dk1"/>
              </a:buClr>
              <a:buSzPts val="2400"/>
              <a:buNone/>
            </a:pPr>
            <a:r>
              <a:rPr lang="zh-CN" sz="2400" i="0" u="none" strike="noStrike" cap="none">
                <a:solidFill>
                  <a:schemeClr val="dk1"/>
                </a:solidFill>
              </a:rPr>
              <a:t>Handling multiple tasks restricts the model’s parameter space, preventing it from overfitting to the primary task and thereby enhancing generalization.</a:t>
            </a:r>
            <a:endParaRPr sz="2400" i="0" u="none" strike="noStrike" cap="none">
              <a:solidFill>
                <a:schemeClr val="dk1"/>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821"/>
        <p:cNvGrpSpPr/>
        <p:nvPr/>
      </p:nvGrpSpPr>
      <p:grpSpPr>
        <a:xfrm>
          <a:off x="0" y="0"/>
          <a:ext cx="0" cy="0"/>
          <a:chOff x="0" y="0"/>
          <a:chExt cx="0" cy="0"/>
        </a:xfrm>
      </p:grpSpPr>
      <p:sp>
        <p:nvSpPr>
          <p:cNvPr id="822" name="Google Shape;822;p86"/>
          <p:cNvSpPr txBox="1">
            <a:spLocks noGrp="1"/>
          </p:cNvSpPr>
          <p:nvPr>
            <p:ph type="title"/>
          </p:nvPr>
        </p:nvSpPr>
        <p:spPr>
          <a:xfrm>
            <a:off x="231648" y="457717"/>
            <a:ext cx="11631168" cy="389627"/>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ct val="100000"/>
              <a:buFont typeface="Arial" panose="020B0604020202020204"/>
              <a:buNone/>
            </a:pPr>
            <a:r>
              <a:rPr lang="zh-CN"/>
              <a:t>Discussion-Comparison&amp;Analysis</a:t>
            </a:r>
            <a:br>
              <a:rPr lang="zh-CN"/>
            </a:br>
            <a:endParaRPr lang="zh-CN"/>
          </a:p>
        </p:txBody>
      </p:sp>
      <p:sp>
        <p:nvSpPr>
          <p:cNvPr id="823" name="Google Shape;823;p8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zh-CN"/>
              <a:t>31</a:t>
            </a:fld>
            <a:endParaRPr lang="en-US" altLang="zh-CN"/>
          </a:p>
        </p:txBody>
      </p:sp>
      <p:sp>
        <p:nvSpPr>
          <p:cNvPr id="824" name="Google Shape;824;p86"/>
          <p:cNvSpPr txBox="1"/>
          <p:nvPr/>
        </p:nvSpPr>
        <p:spPr>
          <a:xfrm>
            <a:off x="119743" y="6225545"/>
            <a:ext cx="7326086" cy="2616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zh-CN" sz="1100">
                <a:solidFill>
                  <a:schemeClr val="dk1"/>
                </a:solidFill>
                <a:latin typeface="Arial" panose="020B0604020202020204"/>
                <a:ea typeface="Arial" panose="020B0604020202020204"/>
                <a:cs typeface="Arial" panose="020B0604020202020204"/>
                <a:sym typeface="Arial" panose="020B0604020202020204"/>
              </a:rPr>
              <a:t>Presenter: Peidong Liang (z5603156)</a:t>
            </a:r>
            <a:endParaRPr sz="1100">
              <a:solidFill>
                <a:schemeClr val="dk1"/>
              </a:solidFill>
              <a:latin typeface="Arial" panose="020B0604020202020204"/>
              <a:ea typeface="Arial" panose="020B0604020202020204"/>
              <a:cs typeface="Arial" panose="020B0604020202020204"/>
              <a:sym typeface="Arial" panose="020B0604020202020204"/>
            </a:endParaRPr>
          </a:p>
        </p:txBody>
      </p:sp>
      <p:sp>
        <p:nvSpPr>
          <p:cNvPr id="825" name="Google Shape;825;p86"/>
          <p:cNvSpPr txBox="1">
            <a:spLocks noGrp="1"/>
          </p:cNvSpPr>
          <p:nvPr>
            <p:ph type="body" idx="1"/>
          </p:nvPr>
        </p:nvSpPr>
        <p:spPr>
          <a:xfrm>
            <a:off x="231775" y="1288415"/>
            <a:ext cx="11631041" cy="4154170"/>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chemeClr val="dk1"/>
              </a:buClr>
              <a:buSzPts val="2400"/>
              <a:buNone/>
            </a:pPr>
            <a:r>
              <a:rPr lang="zh-CN" sz="2400" b="1" i="0" u="none" strike="noStrike" cap="none">
                <a:solidFill>
                  <a:schemeClr val="dk1"/>
                </a:solidFill>
              </a:rPr>
              <a:t>Why Does the -label Strategy Benefit ViT More Than CNNs?</a:t>
            </a:r>
            <a:endParaRPr sz="2400" b="1" i="0" u="none" strike="noStrike" cap="none">
              <a:solidFill>
                <a:schemeClr val="dk1"/>
              </a:solidFill>
            </a:endParaRPr>
          </a:p>
          <a:p>
            <a:pPr marL="0" marR="0" lvl="0" indent="0" algn="l" rtl="0">
              <a:lnSpc>
                <a:spcPct val="100000"/>
              </a:lnSpc>
              <a:spcBef>
                <a:spcPts val="0"/>
              </a:spcBef>
              <a:spcAft>
                <a:spcPts val="0"/>
              </a:spcAft>
              <a:buClr>
                <a:schemeClr val="dk1"/>
              </a:buClr>
              <a:buSzPts val="2400"/>
              <a:buNone/>
            </a:pPr>
            <a:r>
              <a:rPr lang="zh-CN" sz="2400" b="1" i="0" u="none" strike="noStrike" cap="none">
                <a:solidFill>
                  <a:schemeClr val="dk1"/>
                </a:solidFill>
              </a:rPr>
              <a:t>Vision Transformer (ViT):</a:t>
            </a:r>
            <a:endParaRPr sz="2400" b="1" i="0" u="none" strike="noStrike" cap="none">
              <a:solidFill>
                <a:schemeClr val="dk1"/>
              </a:solidFill>
            </a:endParaRPr>
          </a:p>
          <a:p>
            <a:pPr marL="0" marR="0" lvl="0" indent="0" algn="l" rtl="0">
              <a:lnSpc>
                <a:spcPct val="100000"/>
              </a:lnSpc>
              <a:spcBef>
                <a:spcPts val="0"/>
              </a:spcBef>
              <a:spcAft>
                <a:spcPts val="0"/>
              </a:spcAft>
              <a:buClr>
                <a:schemeClr val="dk1"/>
              </a:buClr>
              <a:buSzPts val="2400"/>
              <a:buNone/>
            </a:pPr>
            <a:r>
              <a:rPr lang="zh-CN" sz="2400" i="0" u="none" strike="noStrike" cap="none">
                <a:solidFill>
                  <a:schemeClr val="dk1"/>
                </a:solidFill>
              </a:rPr>
              <a:t>ViT splits an image into multiple patches and analyzes their relationships using a self-attention mechanism, enabling it to capture long-range dependencies and global context. </a:t>
            </a:r>
            <a:endParaRPr sz="2400" i="0" u="none" strike="noStrike" cap="none">
              <a:solidFill>
                <a:schemeClr val="dk1"/>
              </a:solidFill>
            </a:endParaRPr>
          </a:p>
          <a:p>
            <a:pPr marL="0" marR="0" lvl="0" indent="0" algn="l" rtl="0">
              <a:lnSpc>
                <a:spcPct val="100000"/>
              </a:lnSpc>
              <a:spcBef>
                <a:spcPts val="0"/>
              </a:spcBef>
              <a:spcAft>
                <a:spcPts val="0"/>
              </a:spcAft>
              <a:buClr>
                <a:schemeClr val="dk1"/>
              </a:buClr>
              <a:buSzPts val="2400"/>
              <a:buNone/>
            </a:pPr>
            <a:r>
              <a:rPr lang="zh-CN" sz="2400" b="1" i="0" u="none" strike="noStrike" cap="none">
                <a:solidFill>
                  <a:schemeClr val="dk1"/>
                </a:solidFill>
              </a:rPr>
              <a:t>Synergistic Effect:</a:t>
            </a:r>
            <a:endParaRPr sz="2400" b="1" i="0" u="none" strike="noStrike" cap="none">
              <a:solidFill>
                <a:schemeClr val="dk1"/>
              </a:solidFill>
            </a:endParaRPr>
          </a:p>
          <a:p>
            <a:pPr marL="0" marR="0" lvl="0" indent="0" algn="l" rtl="0">
              <a:lnSpc>
                <a:spcPct val="100000"/>
              </a:lnSpc>
              <a:spcBef>
                <a:spcPts val="0"/>
              </a:spcBef>
              <a:spcAft>
                <a:spcPts val="0"/>
              </a:spcAft>
              <a:buClr>
                <a:schemeClr val="dk1"/>
              </a:buClr>
              <a:buSzPts val="2400"/>
              <a:buNone/>
            </a:pPr>
            <a:r>
              <a:rPr lang="zh-CN" sz="2400" i="0" u="none" strike="noStrike" cap="none">
                <a:solidFill>
                  <a:schemeClr val="dk1"/>
                </a:solidFill>
              </a:rPr>
              <a:t>Predicting clinical labels inherently requires global comprehension of the image. </a:t>
            </a:r>
            <a:endParaRPr sz="2400" i="0" u="none" strike="noStrike" cap="none">
              <a:solidFill>
                <a:schemeClr val="dk1"/>
              </a:solidFill>
            </a:endParaRPr>
          </a:p>
          <a:p>
            <a:pPr marL="0" marR="0" lvl="0" indent="0" algn="l" rtl="0">
              <a:lnSpc>
                <a:spcPct val="100000"/>
              </a:lnSpc>
              <a:spcBef>
                <a:spcPts val="0"/>
              </a:spcBef>
              <a:spcAft>
                <a:spcPts val="0"/>
              </a:spcAft>
              <a:buClr>
                <a:schemeClr val="dk1"/>
              </a:buClr>
              <a:buSzPts val="2400"/>
              <a:buNone/>
            </a:pPr>
            <a:r>
              <a:rPr lang="zh-CN" sz="2400" b="1" i="0" u="none" strike="noStrike" cap="none">
                <a:solidFill>
                  <a:schemeClr val="dk1"/>
                </a:solidFill>
              </a:rPr>
              <a:t>CNNs (ResNet/DenseNet):</a:t>
            </a:r>
            <a:endParaRPr sz="2400" b="1" i="0" u="none" strike="noStrike" cap="none">
              <a:solidFill>
                <a:schemeClr val="dk1"/>
              </a:solidFill>
            </a:endParaRPr>
          </a:p>
          <a:p>
            <a:pPr marL="0" marR="0" lvl="0" indent="0" algn="l" rtl="0">
              <a:lnSpc>
                <a:spcPct val="100000"/>
              </a:lnSpc>
              <a:spcBef>
                <a:spcPts val="0"/>
              </a:spcBef>
              <a:spcAft>
                <a:spcPts val="0"/>
              </a:spcAft>
              <a:buClr>
                <a:schemeClr val="dk1"/>
              </a:buClr>
              <a:buSzPts val="2400"/>
              <a:buNone/>
            </a:pPr>
            <a:r>
              <a:rPr lang="zh-CN" sz="2400" i="0" u="none" strike="noStrike" cap="none">
                <a:solidFill>
                  <a:schemeClr val="dk1"/>
                </a:solidFill>
              </a:rPr>
              <a:t>CNNs operate through stacked convolution and pooling layers, building features from local to global in a hierarchical manner. </a:t>
            </a:r>
            <a:endParaRPr sz="2400" i="0" u="none" strike="noStrike" cap="none">
              <a:solidFill>
                <a:schemeClr val="dk1"/>
              </a:solidFill>
            </a:endParaRPr>
          </a:p>
          <a:p>
            <a:pPr marL="0" marR="0" lvl="0" indent="0" algn="l" rtl="0">
              <a:lnSpc>
                <a:spcPct val="100000"/>
              </a:lnSpc>
              <a:spcBef>
                <a:spcPts val="0"/>
              </a:spcBef>
              <a:spcAft>
                <a:spcPts val="0"/>
              </a:spcAft>
              <a:buClr>
                <a:schemeClr val="dk1"/>
              </a:buClr>
              <a:buSzPts val="2400"/>
              <a:buNone/>
            </a:pPr>
            <a:endParaRPr sz="2400" i="0" u="none" strike="noStrike" cap="none">
              <a:solidFill>
                <a:schemeClr val="dk1"/>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829"/>
        <p:cNvGrpSpPr/>
        <p:nvPr/>
      </p:nvGrpSpPr>
      <p:grpSpPr>
        <a:xfrm>
          <a:off x="0" y="0"/>
          <a:ext cx="0" cy="0"/>
          <a:chOff x="0" y="0"/>
          <a:chExt cx="0" cy="0"/>
        </a:xfrm>
      </p:grpSpPr>
      <p:sp>
        <p:nvSpPr>
          <p:cNvPr id="830" name="Google Shape;830;p87"/>
          <p:cNvSpPr txBox="1">
            <a:spLocks noGrp="1"/>
          </p:cNvSpPr>
          <p:nvPr>
            <p:ph type="title"/>
          </p:nvPr>
        </p:nvSpPr>
        <p:spPr>
          <a:xfrm>
            <a:off x="231648" y="136525"/>
            <a:ext cx="11631168" cy="838835"/>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Arial" panose="020B0604020202020204"/>
              <a:buNone/>
            </a:pPr>
            <a:r>
              <a:rPr lang="zh-CN"/>
              <a:t>Discussion-Strengths &amp; Innovations</a:t>
            </a:r>
          </a:p>
        </p:txBody>
      </p:sp>
      <p:sp>
        <p:nvSpPr>
          <p:cNvPr id="831" name="Google Shape;831;p8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zh-CN"/>
              <a:t>32</a:t>
            </a:fld>
            <a:endParaRPr lang="en-US" altLang="zh-CN"/>
          </a:p>
        </p:txBody>
      </p:sp>
      <p:sp>
        <p:nvSpPr>
          <p:cNvPr id="832" name="Google Shape;832;p87"/>
          <p:cNvSpPr txBox="1"/>
          <p:nvPr/>
        </p:nvSpPr>
        <p:spPr>
          <a:xfrm>
            <a:off x="119743" y="6225545"/>
            <a:ext cx="7326086" cy="2616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zh-CN" sz="1100">
                <a:solidFill>
                  <a:schemeClr val="dk1"/>
                </a:solidFill>
                <a:latin typeface="Arial" panose="020B0604020202020204"/>
                <a:ea typeface="Arial" panose="020B0604020202020204"/>
                <a:cs typeface="Arial" panose="020B0604020202020204"/>
                <a:sym typeface="Arial" panose="020B0604020202020204"/>
              </a:rPr>
              <a:t>Presenter: Peidong Liang(z5603156)</a:t>
            </a:r>
            <a:endParaRPr sz="1100">
              <a:solidFill>
                <a:schemeClr val="dk1"/>
              </a:solidFill>
              <a:latin typeface="Arial" panose="020B0604020202020204"/>
              <a:ea typeface="Arial" panose="020B0604020202020204"/>
              <a:cs typeface="Arial" panose="020B0604020202020204"/>
              <a:sym typeface="Arial" panose="020B0604020202020204"/>
            </a:endParaRPr>
          </a:p>
        </p:txBody>
      </p:sp>
      <p:sp>
        <p:nvSpPr>
          <p:cNvPr id="833" name="Google Shape;833;p87"/>
          <p:cNvSpPr txBox="1"/>
          <p:nvPr/>
        </p:nvSpPr>
        <p:spPr>
          <a:xfrm>
            <a:off x="470079" y="1300766"/>
            <a:ext cx="10831132" cy="396938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zh-CN" sz="2800" b="1">
                <a:solidFill>
                  <a:schemeClr val="dk1"/>
                </a:solidFill>
                <a:latin typeface="Calibri" panose="020F0502020204030204"/>
                <a:ea typeface="Calibri" panose="020F0502020204030204"/>
                <a:cs typeface="Calibri" panose="020F0502020204030204"/>
                <a:sym typeface="Calibri" panose="020F0502020204030204"/>
              </a:rPr>
              <a:t>Unified evaluation framework:</a:t>
            </a:r>
            <a:endParaRPr sz="2800" b="1">
              <a:solidFill>
                <a:schemeClr val="dk1"/>
              </a:solidFill>
              <a:latin typeface="Calibri" panose="020F0502020204030204"/>
              <a:ea typeface="Calibri" panose="020F0502020204030204"/>
              <a:cs typeface="Calibri" panose="020F0502020204030204"/>
              <a:sym typeface="Calibri" panose="020F0502020204030204"/>
            </a:endParaRPr>
          </a:p>
          <a:p>
            <a:pPr marL="0" marR="0" lvl="0" indent="0" algn="l" rtl="0">
              <a:spcBef>
                <a:spcPts val="0"/>
              </a:spcBef>
              <a:spcAft>
                <a:spcPts val="0"/>
              </a:spcAft>
              <a:buNone/>
            </a:pPr>
            <a:r>
              <a:rPr lang="zh-CN" sz="2800">
                <a:solidFill>
                  <a:schemeClr val="dk1"/>
                </a:solidFill>
                <a:latin typeface="Calibri" panose="020F0502020204030204"/>
                <a:ea typeface="Calibri" panose="020F0502020204030204"/>
                <a:cs typeface="Calibri" panose="020F0502020204030204"/>
                <a:sym typeface="Calibri" panose="020F0502020204030204"/>
              </a:rPr>
              <a:t>comprehensive comparison of three major vision encoders</a:t>
            </a:r>
            <a:endParaRPr sz="2800">
              <a:solidFill>
                <a:schemeClr val="dk1"/>
              </a:solidFill>
              <a:latin typeface="Calibri" panose="020F0502020204030204"/>
              <a:ea typeface="Calibri" panose="020F0502020204030204"/>
              <a:cs typeface="Calibri" panose="020F0502020204030204"/>
              <a:sym typeface="Calibri" panose="020F0502020204030204"/>
            </a:endParaRPr>
          </a:p>
          <a:p>
            <a:pPr marL="0" marR="0" lvl="0" indent="0" algn="l" rtl="0">
              <a:spcBef>
                <a:spcPts val="0"/>
              </a:spcBef>
              <a:spcAft>
                <a:spcPts val="0"/>
              </a:spcAft>
              <a:buNone/>
            </a:pPr>
            <a:r>
              <a:rPr lang="zh-CN" sz="2800">
                <a:solidFill>
                  <a:schemeClr val="dk1"/>
                </a:solidFill>
                <a:latin typeface="Calibri" panose="020F0502020204030204"/>
                <a:ea typeface="Calibri" panose="020F0502020204030204"/>
                <a:cs typeface="Calibri" panose="020F0502020204030204"/>
                <a:sym typeface="Calibri" panose="020F0502020204030204"/>
              </a:rPr>
              <a:t>Clear guidance for clinical deployment choices</a:t>
            </a:r>
            <a:endParaRPr sz="2800">
              <a:solidFill>
                <a:schemeClr val="dk1"/>
              </a:solidFill>
              <a:latin typeface="Calibri" panose="020F0502020204030204"/>
              <a:ea typeface="Calibri" panose="020F0502020204030204"/>
              <a:cs typeface="Calibri" panose="020F0502020204030204"/>
              <a:sym typeface="Calibri" panose="020F0502020204030204"/>
            </a:endParaRPr>
          </a:p>
          <a:p>
            <a:pPr marL="0" marR="0" lvl="0" indent="0" algn="l" rtl="0">
              <a:spcBef>
                <a:spcPts val="0"/>
              </a:spcBef>
              <a:spcAft>
                <a:spcPts val="0"/>
              </a:spcAft>
              <a:buNone/>
            </a:pPr>
            <a:r>
              <a:rPr lang="zh-CN" sz="2800" b="1">
                <a:solidFill>
                  <a:schemeClr val="dk1"/>
                </a:solidFill>
                <a:latin typeface="Calibri" panose="020F0502020204030204"/>
                <a:ea typeface="Calibri" panose="020F0502020204030204"/>
                <a:cs typeface="Calibri" panose="020F0502020204030204"/>
                <a:sym typeface="Calibri" panose="020F0502020204030204"/>
              </a:rPr>
              <a:t>Label augmentation mechanism:</a:t>
            </a:r>
            <a:endParaRPr sz="2800" b="1">
              <a:solidFill>
                <a:schemeClr val="dk1"/>
              </a:solidFill>
              <a:latin typeface="Calibri" panose="020F0502020204030204"/>
              <a:ea typeface="Calibri" panose="020F0502020204030204"/>
              <a:cs typeface="Calibri" panose="020F0502020204030204"/>
              <a:sym typeface="Calibri" panose="020F0502020204030204"/>
            </a:endParaRPr>
          </a:p>
          <a:p>
            <a:pPr marL="0" marR="0" lvl="0" indent="0" algn="l" rtl="0">
              <a:spcBef>
                <a:spcPts val="0"/>
              </a:spcBef>
              <a:spcAft>
                <a:spcPts val="0"/>
              </a:spcAft>
              <a:buNone/>
            </a:pPr>
            <a:r>
              <a:rPr lang="zh-CN" sz="2800">
                <a:solidFill>
                  <a:schemeClr val="dk1"/>
                </a:solidFill>
                <a:latin typeface="Calibri" panose="020F0502020204030204"/>
                <a:ea typeface="Calibri" panose="020F0502020204030204"/>
                <a:cs typeface="Calibri" panose="020F0502020204030204"/>
                <a:sym typeface="Calibri" panose="020F0502020204030204"/>
              </a:rPr>
              <a:t>+20% Clinical F1, +15-18% text quality</a:t>
            </a:r>
            <a:endParaRPr sz="2800">
              <a:solidFill>
                <a:schemeClr val="dk1"/>
              </a:solidFill>
              <a:latin typeface="Calibri" panose="020F0502020204030204"/>
              <a:ea typeface="Calibri" panose="020F0502020204030204"/>
              <a:cs typeface="Calibri" panose="020F0502020204030204"/>
              <a:sym typeface="Calibri" panose="020F0502020204030204"/>
            </a:endParaRPr>
          </a:p>
          <a:p>
            <a:pPr marL="0" marR="0" lvl="0" indent="0" algn="l" rtl="0">
              <a:spcBef>
                <a:spcPts val="0"/>
              </a:spcBef>
              <a:spcAft>
                <a:spcPts val="0"/>
              </a:spcAft>
              <a:buNone/>
            </a:pPr>
            <a:r>
              <a:rPr lang="zh-CN" sz="2800">
                <a:solidFill>
                  <a:schemeClr val="dk1"/>
                </a:solidFill>
                <a:latin typeface="Calibri" panose="020F0502020204030204"/>
                <a:ea typeface="Calibri" panose="020F0502020204030204"/>
                <a:cs typeface="Calibri" panose="020F0502020204030204"/>
                <a:sym typeface="Calibri" panose="020F0502020204030204"/>
              </a:rPr>
              <a:t>Demonstrates value of structured medical knowledge</a:t>
            </a:r>
            <a:endParaRPr sz="2800">
              <a:solidFill>
                <a:schemeClr val="dk1"/>
              </a:solidFill>
              <a:latin typeface="Calibri" panose="020F0502020204030204"/>
              <a:ea typeface="Calibri" panose="020F0502020204030204"/>
              <a:cs typeface="Calibri" panose="020F0502020204030204"/>
              <a:sym typeface="Calibri" panose="020F0502020204030204"/>
            </a:endParaRPr>
          </a:p>
          <a:p>
            <a:pPr marL="0" marR="0" lvl="0" indent="0" algn="l" rtl="0">
              <a:spcBef>
                <a:spcPts val="0"/>
              </a:spcBef>
              <a:spcAft>
                <a:spcPts val="0"/>
              </a:spcAft>
              <a:buNone/>
            </a:pPr>
            <a:r>
              <a:rPr lang="zh-CN" sz="2800" b="1">
                <a:solidFill>
                  <a:schemeClr val="dk1"/>
                </a:solidFill>
                <a:latin typeface="Calibri" panose="020F0502020204030204"/>
                <a:ea typeface="Calibri" panose="020F0502020204030204"/>
                <a:cs typeface="Calibri" panose="020F0502020204030204"/>
                <a:sym typeface="Calibri" panose="020F0502020204030204"/>
              </a:rPr>
              <a:t>Efficient training methods:</a:t>
            </a:r>
            <a:endParaRPr sz="2800">
              <a:solidFill>
                <a:schemeClr val="dk1"/>
              </a:solidFill>
              <a:latin typeface="Calibri" panose="020F0502020204030204"/>
              <a:ea typeface="Calibri" panose="020F0502020204030204"/>
              <a:cs typeface="Calibri" panose="020F0502020204030204"/>
              <a:sym typeface="Calibri" panose="020F0502020204030204"/>
            </a:endParaRPr>
          </a:p>
          <a:p>
            <a:pPr marL="0" marR="0" lvl="0" indent="0" algn="l" rtl="0">
              <a:spcBef>
                <a:spcPts val="0"/>
              </a:spcBef>
              <a:spcAft>
                <a:spcPts val="0"/>
              </a:spcAft>
              <a:buNone/>
            </a:pPr>
            <a:r>
              <a:rPr lang="zh-CN" sz="2800">
                <a:solidFill>
                  <a:schemeClr val="dk1"/>
                </a:solidFill>
                <a:latin typeface="Calibri" panose="020F0502020204030204"/>
                <a:ea typeface="Calibri" panose="020F0502020204030204"/>
                <a:cs typeface="Calibri" panose="020F0502020204030204"/>
                <a:sym typeface="Calibri" panose="020F0502020204030204"/>
              </a:rPr>
              <a:t>By freezing the shallow layers of the encoder and fine-tuning the deeper layers</a:t>
            </a:r>
            <a:endParaRPr sz="2800">
              <a:solidFill>
                <a:schemeClr val="dk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837"/>
        <p:cNvGrpSpPr/>
        <p:nvPr/>
      </p:nvGrpSpPr>
      <p:grpSpPr>
        <a:xfrm>
          <a:off x="0" y="0"/>
          <a:ext cx="0" cy="0"/>
          <a:chOff x="0" y="0"/>
          <a:chExt cx="0" cy="0"/>
        </a:xfrm>
      </p:grpSpPr>
      <p:sp>
        <p:nvSpPr>
          <p:cNvPr id="838" name="Google Shape;838;p88"/>
          <p:cNvSpPr txBox="1">
            <a:spLocks noGrp="1"/>
          </p:cNvSpPr>
          <p:nvPr>
            <p:ph type="title"/>
          </p:nvPr>
        </p:nvSpPr>
        <p:spPr>
          <a:xfrm>
            <a:off x="231648" y="136525"/>
            <a:ext cx="11631168" cy="838835"/>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Arial" panose="020B0604020202020204"/>
              <a:buNone/>
            </a:pPr>
            <a:r>
              <a:rPr lang="zh-CN"/>
              <a:t>Discussion-Limitations &amp; Future Work</a:t>
            </a:r>
          </a:p>
        </p:txBody>
      </p:sp>
      <p:sp>
        <p:nvSpPr>
          <p:cNvPr id="839" name="Google Shape;839;p8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zh-CN"/>
              <a:t>33</a:t>
            </a:fld>
            <a:endParaRPr lang="en-US" altLang="zh-CN"/>
          </a:p>
        </p:txBody>
      </p:sp>
      <p:sp>
        <p:nvSpPr>
          <p:cNvPr id="840" name="Google Shape;840;p88"/>
          <p:cNvSpPr txBox="1"/>
          <p:nvPr/>
        </p:nvSpPr>
        <p:spPr>
          <a:xfrm>
            <a:off x="119743" y="6225545"/>
            <a:ext cx="7326086" cy="2616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zh-CN" sz="1100">
                <a:solidFill>
                  <a:schemeClr val="dk1"/>
                </a:solidFill>
                <a:latin typeface="Arial" panose="020B0604020202020204"/>
                <a:ea typeface="Arial" panose="020B0604020202020204"/>
                <a:cs typeface="Arial" panose="020B0604020202020204"/>
                <a:sym typeface="Arial" panose="020B0604020202020204"/>
              </a:rPr>
              <a:t>Presenter: Peidong Liang(z5603156)</a:t>
            </a:r>
            <a:endParaRPr sz="1100">
              <a:solidFill>
                <a:schemeClr val="dk1"/>
              </a:solidFill>
              <a:latin typeface="Arial" panose="020B0604020202020204"/>
              <a:ea typeface="Arial" panose="020B0604020202020204"/>
              <a:cs typeface="Arial" panose="020B0604020202020204"/>
              <a:sym typeface="Arial" panose="020B0604020202020204"/>
            </a:endParaRPr>
          </a:p>
        </p:txBody>
      </p:sp>
      <p:pic>
        <p:nvPicPr>
          <p:cNvPr id="841" name="Google Shape;841;p88" descr="8c9c73751dc21f04b31a8a07dfebcfed"/>
          <p:cNvPicPr preferRelativeResize="0"/>
          <p:nvPr/>
        </p:nvPicPr>
        <p:blipFill rotWithShape="1">
          <a:blip r:embed="rId3"/>
          <a:srcRect/>
          <a:stretch>
            <a:fillRect/>
          </a:stretch>
        </p:blipFill>
        <p:spPr>
          <a:xfrm>
            <a:off x="778510" y="838200"/>
            <a:ext cx="3319145" cy="2023110"/>
          </a:xfrm>
          <a:prstGeom prst="rect">
            <a:avLst/>
          </a:prstGeom>
          <a:noFill/>
          <a:ln>
            <a:noFill/>
          </a:ln>
        </p:spPr>
      </p:pic>
      <p:pic>
        <p:nvPicPr>
          <p:cNvPr id="842" name="Google Shape;842;p88" descr="12a376feb7aeeca6dc2bdcc1439419f6"/>
          <p:cNvPicPr preferRelativeResize="0"/>
          <p:nvPr/>
        </p:nvPicPr>
        <p:blipFill rotWithShape="1">
          <a:blip r:embed="rId4"/>
          <a:srcRect/>
          <a:stretch>
            <a:fillRect/>
          </a:stretch>
        </p:blipFill>
        <p:spPr>
          <a:xfrm>
            <a:off x="4623435" y="835660"/>
            <a:ext cx="3054350" cy="2057400"/>
          </a:xfrm>
          <a:prstGeom prst="rect">
            <a:avLst/>
          </a:prstGeom>
          <a:noFill/>
          <a:ln>
            <a:noFill/>
          </a:ln>
        </p:spPr>
      </p:pic>
      <p:pic>
        <p:nvPicPr>
          <p:cNvPr id="843" name="Google Shape;843;p88" descr="1d4ea7130e8b3602f2295f7a973567f5"/>
          <p:cNvPicPr preferRelativeResize="0"/>
          <p:nvPr/>
        </p:nvPicPr>
        <p:blipFill rotWithShape="1">
          <a:blip r:embed="rId5"/>
          <a:srcRect/>
          <a:stretch>
            <a:fillRect/>
          </a:stretch>
        </p:blipFill>
        <p:spPr>
          <a:xfrm>
            <a:off x="8409940" y="803910"/>
            <a:ext cx="3024505" cy="2057400"/>
          </a:xfrm>
          <a:prstGeom prst="rect">
            <a:avLst/>
          </a:prstGeom>
          <a:noFill/>
          <a:ln>
            <a:noFill/>
          </a:ln>
        </p:spPr>
      </p:pic>
      <p:sp>
        <p:nvSpPr>
          <p:cNvPr id="844" name="Google Shape;844;p88"/>
          <p:cNvSpPr txBox="1">
            <a:spLocks noGrp="1"/>
          </p:cNvSpPr>
          <p:nvPr>
            <p:ph type="body" idx="1"/>
          </p:nvPr>
        </p:nvSpPr>
        <p:spPr>
          <a:xfrm>
            <a:off x="838200" y="2947670"/>
            <a:ext cx="10515600" cy="2966085"/>
          </a:xfrm>
          <a:prstGeom prst="rect">
            <a:avLst/>
          </a:prstGeom>
          <a:noFill/>
          <a:ln>
            <a:noFill/>
          </a:ln>
        </p:spPr>
        <p:txBody>
          <a:bodyPr spcFirstLastPara="1" wrap="square" lIns="91425" tIns="45700" rIns="91425" bIns="45700" anchor="t" anchorCtr="0">
            <a:normAutofit fontScale="87500" lnSpcReduction="10000"/>
          </a:bodyPr>
          <a:lstStyle/>
          <a:p>
            <a:pPr marL="0" lvl="0" indent="0" algn="l" rtl="0">
              <a:lnSpc>
                <a:spcPct val="90000"/>
              </a:lnSpc>
              <a:spcBef>
                <a:spcPts val="0"/>
              </a:spcBef>
              <a:spcAft>
                <a:spcPts val="0"/>
              </a:spcAft>
              <a:buClr>
                <a:schemeClr val="dk1"/>
              </a:buClr>
              <a:buSzPct val="100000"/>
              <a:buNone/>
            </a:pPr>
            <a:r>
              <a:rPr lang="zh-CN" sz="3000" b="1"/>
              <a:t>Current Limitations:</a:t>
            </a:r>
            <a:endParaRPr sz="3000" b="1"/>
          </a:p>
          <a:p>
            <a:pPr marL="0" lvl="0" indent="0" algn="l" rtl="0">
              <a:lnSpc>
                <a:spcPct val="90000"/>
              </a:lnSpc>
              <a:spcBef>
                <a:spcPts val="1000"/>
              </a:spcBef>
              <a:spcAft>
                <a:spcPts val="0"/>
              </a:spcAft>
              <a:buClr>
                <a:schemeClr val="dk1"/>
              </a:buClr>
              <a:buSzPct val="100000"/>
              <a:buNone/>
            </a:pPr>
            <a:r>
              <a:rPr lang="zh-CN"/>
              <a:t>Dataset Insufficiency: only a subset of MIMIC-CXR used, missing rare pathologies，English-only reports</a:t>
            </a:r>
          </a:p>
          <a:p>
            <a:pPr marL="0" lvl="0" indent="0" algn="l" rtl="0">
              <a:lnSpc>
                <a:spcPct val="90000"/>
              </a:lnSpc>
              <a:spcBef>
                <a:spcPts val="1000"/>
              </a:spcBef>
              <a:spcAft>
                <a:spcPts val="0"/>
              </a:spcAft>
              <a:buClr>
                <a:schemeClr val="dk1"/>
              </a:buClr>
              <a:buSzPct val="100000"/>
              <a:buNone/>
            </a:pPr>
            <a:r>
              <a:rPr lang="zh-CN"/>
              <a:t>Limited Training Data: volume/steps insufficient to fully exploit capacity</a:t>
            </a:r>
          </a:p>
          <a:p>
            <a:pPr marL="0" lvl="0" indent="0" algn="l" rtl="0">
              <a:lnSpc>
                <a:spcPct val="90000"/>
              </a:lnSpc>
              <a:spcBef>
                <a:spcPts val="1000"/>
              </a:spcBef>
              <a:spcAft>
                <a:spcPts val="0"/>
              </a:spcAft>
              <a:buClr>
                <a:schemeClr val="dk1"/>
              </a:buClr>
              <a:buSzPct val="100000"/>
              <a:buNone/>
            </a:pPr>
            <a:r>
              <a:rPr lang="zh-CN"/>
              <a:t>Single-View Only: PA view without lateral or historical images</a:t>
            </a:r>
          </a:p>
          <a:p>
            <a:pPr marL="0" lvl="0" indent="0" algn="l" rtl="0">
              <a:lnSpc>
                <a:spcPct val="90000"/>
              </a:lnSpc>
              <a:spcBef>
                <a:spcPts val="1000"/>
              </a:spcBef>
              <a:spcAft>
                <a:spcPts val="0"/>
              </a:spcAft>
              <a:buClr>
                <a:schemeClr val="dk1"/>
              </a:buClr>
              <a:buSzPct val="100000"/>
              <a:buNone/>
            </a:pPr>
            <a:r>
              <a:rPr lang="zh-CN"/>
              <a:t>AI Legal Liability: regulatory and liability frameworks for AI-generated reports remain unclear</a:t>
            </a:r>
          </a:p>
          <a:p>
            <a:pPr marL="0" lvl="0" indent="0" algn="l" rtl="0">
              <a:lnSpc>
                <a:spcPct val="90000"/>
              </a:lnSpc>
              <a:spcBef>
                <a:spcPts val="1000"/>
              </a:spcBef>
              <a:spcAft>
                <a:spcPts val="0"/>
              </a:spcAft>
              <a:buClr>
                <a:schemeClr val="dk1"/>
              </a:buClr>
              <a:buSzPct val="100000"/>
              <a:buNone/>
            </a:pPr>
            <a:endParaRPr lang="zh-CN"/>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848"/>
        <p:cNvGrpSpPr/>
        <p:nvPr/>
      </p:nvGrpSpPr>
      <p:grpSpPr>
        <a:xfrm>
          <a:off x="0" y="0"/>
          <a:ext cx="0" cy="0"/>
          <a:chOff x="0" y="0"/>
          <a:chExt cx="0" cy="0"/>
        </a:xfrm>
      </p:grpSpPr>
      <p:sp>
        <p:nvSpPr>
          <p:cNvPr id="849" name="Google Shape;849;p89"/>
          <p:cNvSpPr txBox="1">
            <a:spLocks noGrp="1"/>
          </p:cNvSpPr>
          <p:nvPr>
            <p:ph type="title"/>
          </p:nvPr>
        </p:nvSpPr>
        <p:spPr>
          <a:xfrm>
            <a:off x="231648" y="136525"/>
            <a:ext cx="11631168" cy="838835"/>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Arial" panose="020B0604020202020204"/>
              <a:buNone/>
            </a:pPr>
            <a:r>
              <a:rPr lang="zh-CN"/>
              <a:t>Discussion-Limitations &amp; Future Work</a:t>
            </a:r>
          </a:p>
        </p:txBody>
      </p:sp>
      <p:sp>
        <p:nvSpPr>
          <p:cNvPr id="850" name="Google Shape;850;p8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zh-CN"/>
              <a:t>34</a:t>
            </a:fld>
            <a:endParaRPr lang="en-US" altLang="zh-CN"/>
          </a:p>
        </p:txBody>
      </p:sp>
      <p:sp>
        <p:nvSpPr>
          <p:cNvPr id="851" name="Google Shape;851;p89"/>
          <p:cNvSpPr txBox="1"/>
          <p:nvPr/>
        </p:nvSpPr>
        <p:spPr>
          <a:xfrm>
            <a:off x="119743" y="6225545"/>
            <a:ext cx="7326086" cy="2616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zh-CN" sz="1100">
                <a:solidFill>
                  <a:schemeClr val="dk1"/>
                </a:solidFill>
                <a:latin typeface="Arial" panose="020B0604020202020204"/>
                <a:ea typeface="Arial" panose="020B0604020202020204"/>
                <a:cs typeface="Arial" panose="020B0604020202020204"/>
                <a:sym typeface="Arial" panose="020B0604020202020204"/>
              </a:rPr>
              <a:t>Presenter: Peidong Liang(z5603156)</a:t>
            </a:r>
            <a:endParaRPr sz="1100">
              <a:solidFill>
                <a:schemeClr val="dk1"/>
              </a:solidFill>
              <a:latin typeface="Arial" panose="020B0604020202020204"/>
              <a:ea typeface="Arial" panose="020B0604020202020204"/>
              <a:cs typeface="Arial" panose="020B0604020202020204"/>
              <a:sym typeface="Arial" panose="020B0604020202020204"/>
            </a:endParaRPr>
          </a:p>
        </p:txBody>
      </p:sp>
      <p:sp>
        <p:nvSpPr>
          <p:cNvPr id="852" name="Google Shape;852;p89"/>
          <p:cNvSpPr txBox="1">
            <a:spLocks noGrp="1"/>
          </p:cNvSpPr>
          <p:nvPr>
            <p:ph type="body" idx="1"/>
          </p:nvPr>
        </p:nvSpPr>
        <p:spPr>
          <a:xfrm>
            <a:off x="838200" y="975995"/>
            <a:ext cx="10515600" cy="4937760"/>
          </a:xfrm>
          <a:prstGeom prst="rect">
            <a:avLst/>
          </a:prstGeom>
          <a:noFill/>
          <a:ln>
            <a:noFill/>
          </a:ln>
        </p:spPr>
        <p:txBody>
          <a:bodyPr spcFirstLastPara="1" wrap="square" lIns="91425" tIns="45700" rIns="91425" bIns="45700" anchor="t" anchorCtr="0">
            <a:normAutofit fontScale="90000" lnSpcReduction="10000"/>
          </a:bodyPr>
          <a:lstStyle/>
          <a:p>
            <a:pPr marL="0" lvl="0" indent="0" algn="l" rtl="0">
              <a:lnSpc>
                <a:spcPct val="90000"/>
              </a:lnSpc>
              <a:spcBef>
                <a:spcPts val="0"/>
              </a:spcBef>
              <a:spcAft>
                <a:spcPts val="0"/>
              </a:spcAft>
              <a:buClr>
                <a:schemeClr val="dk1"/>
              </a:buClr>
              <a:buSzPct val="100000"/>
              <a:buNone/>
            </a:pPr>
            <a:r>
              <a:rPr lang="zh-CN" sz="3000" b="1"/>
              <a:t>Future Work:</a:t>
            </a:r>
            <a:endParaRPr sz="3000" b="1"/>
          </a:p>
          <a:p>
            <a:pPr marL="0" lvl="0" indent="0" algn="l" rtl="0">
              <a:lnSpc>
                <a:spcPct val="90000"/>
              </a:lnSpc>
              <a:spcBef>
                <a:spcPts val="1000"/>
              </a:spcBef>
              <a:spcAft>
                <a:spcPts val="0"/>
              </a:spcAft>
              <a:buClr>
                <a:schemeClr val="dk1"/>
              </a:buClr>
              <a:buSzPct val="100000"/>
              <a:buNone/>
            </a:pPr>
            <a:r>
              <a:rPr lang="zh-CN" sz="2400"/>
              <a:t>Multi-view Integration:</a:t>
            </a:r>
            <a:endParaRPr sz="2400"/>
          </a:p>
          <a:p>
            <a:pPr marL="0" lvl="0" indent="0" algn="l" rtl="0">
              <a:lnSpc>
                <a:spcPct val="90000"/>
              </a:lnSpc>
              <a:spcBef>
                <a:spcPts val="1000"/>
              </a:spcBef>
              <a:spcAft>
                <a:spcPts val="0"/>
              </a:spcAft>
              <a:buClr>
                <a:schemeClr val="dk1"/>
              </a:buClr>
              <a:buSzPct val="100000"/>
              <a:buNone/>
            </a:pPr>
            <a:r>
              <a:rPr lang="zh-CN" sz="2400"/>
              <a:t>Develop models capable of processing both posteroanterior (PA) and lateral (L) images.</a:t>
            </a:r>
            <a:endParaRPr sz="2400"/>
          </a:p>
          <a:p>
            <a:pPr marL="0" lvl="0" indent="0" algn="l" rtl="0">
              <a:lnSpc>
                <a:spcPct val="90000"/>
              </a:lnSpc>
              <a:spcBef>
                <a:spcPts val="1000"/>
              </a:spcBef>
              <a:spcAft>
                <a:spcPts val="0"/>
              </a:spcAft>
              <a:buClr>
                <a:schemeClr val="dk1"/>
              </a:buClr>
              <a:buSzPct val="100000"/>
              <a:buNone/>
            </a:pPr>
            <a:r>
              <a:rPr lang="zh-CN" sz="2400"/>
              <a:t>Data Expansion:</a:t>
            </a:r>
            <a:endParaRPr sz="2400"/>
          </a:p>
          <a:p>
            <a:pPr marL="0" lvl="0" indent="0" algn="l" rtl="0">
              <a:lnSpc>
                <a:spcPct val="90000"/>
              </a:lnSpc>
              <a:spcBef>
                <a:spcPts val="1000"/>
              </a:spcBef>
              <a:spcAft>
                <a:spcPts val="0"/>
              </a:spcAft>
              <a:buClr>
                <a:schemeClr val="dk1"/>
              </a:buClr>
              <a:buSzPct val="100000"/>
              <a:buNone/>
            </a:pPr>
            <a:r>
              <a:rPr lang="zh-CN" sz="2400"/>
              <a:t>Migrate to the full MIMIC-CXR dataset and incorporate additional public datasets to increase the sample size of rare pathologies.</a:t>
            </a:r>
            <a:endParaRPr sz="2400"/>
          </a:p>
          <a:p>
            <a:pPr marL="0" lvl="0" indent="0" algn="l" rtl="0">
              <a:lnSpc>
                <a:spcPct val="90000"/>
              </a:lnSpc>
              <a:spcBef>
                <a:spcPts val="1000"/>
              </a:spcBef>
              <a:spcAft>
                <a:spcPts val="0"/>
              </a:spcAft>
              <a:buClr>
                <a:schemeClr val="dk1"/>
              </a:buClr>
              <a:buSzPct val="100000"/>
              <a:buNone/>
            </a:pPr>
            <a:r>
              <a:rPr lang="zh-CN" sz="2400"/>
              <a:t>Extended Training:</a:t>
            </a:r>
            <a:endParaRPr sz="2400"/>
          </a:p>
          <a:p>
            <a:pPr marL="0" lvl="0" indent="0" algn="l" rtl="0">
              <a:lnSpc>
                <a:spcPct val="90000"/>
              </a:lnSpc>
              <a:spcBef>
                <a:spcPts val="1000"/>
              </a:spcBef>
              <a:spcAft>
                <a:spcPts val="0"/>
              </a:spcAft>
              <a:buClr>
                <a:schemeClr val="dk1"/>
              </a:buClr>
              <a:buSzPct val="100000"/>
              <a:buNone/>
            </a:pPr>
            <a:r>
              <a:rPr lang="zh-CN" sz="2400"/>
              <a:t>Significantly increase the number of training steps for the current best model until all key metrics fully converge.</a:t>
            </a:r>
            <a:endParaRPr sz="2400"/>
          </a:p>
          <a:p>
            <a:pPr marL="0" lvl="0" indent="0" algn="l" rtl="0">
              <a:lnSpc>
                <a:spcPct val="90000"/>
              </a:lnSpc>
              <a:spcBef>
                <a:spcPts val="1000"/>
              </a:spcBef>
              <a:spcAft>
                <a:spcPts val="0"/>
              </a:spcAft>
              <a:buClr>
                <a:schemeClr val="dk1"/>
              </a:buClr>
              <a:buSzPct val="100000"/>
              <a:buNone/>
            </a:pPr>
            <a:r>
              <a:rPr lang="zh-CN" sz="2400"/>
              <a:t>Optimization Strategies:</a:t>
            </a:r>
            <a:endParaRPr sz="2400"/>
          </a:p>
          <a:p>
            <a:pPr marL="0" lvl="0" indent="0" algn="l" rtl="0">
              <a:lnSpc>
                <a:spcPct val="90000"/>
              </a:lnSpc>
              <a:spcBef>
                <a:spcPts val="1000"/>
              </a:spcBef>
              <a:spcAft>
                <a:spcPts val="0"/>
              </a:spcAft>
              <a:buClr>
                <a:schemeClr val="dk1"/>
              </a:buClr>
              <a:buSzPct val="100000"/>
              <a:buNone/>
            </a:pPr>
            <a:r>
              <a:rPr lang="zh-CN" sz="2400"/>
              <a:t>Explore more advanced learning rate schedulers or optimizers to accelerate and stabilize the convergence process.</a:t>
            </a:r>
            <a:endParaRPr sz="240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857"/>
        <p:cNvGrpSpPr/>
        <p:nvPr/>
      </p:nvGrpSpPr>
      <p:grpSpPr>
        <a:xfrm>
          <a:off x="0" y="0"/>
          <a:ext cx="0" cy="0"/>
          <a:chOff x="0" y="0"/>
          <a:chExt cx="0" cy="0"/>
        </a:xfrm>
      </p:grpSpPr>
      <p:sp>
        <p:nvSpPr>
          <p:cNvPr id="858" name="Google Shape;858;p90"/>
          <p:cNvSpPr txBox="1"/>
          <p:nvPr/>
        </p:nvSpPr>
        <p:spPr>
          <a:xfrm>
            <a:off x="6248675" y="1397875"/>
            <a:ext cx="5185200" cy="133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CN" sz="6800">
                <a:solidFill>
                  <a:schemeClr val="dk1"/>
                </a:solidFill>
                <a:latin typeface="Calibri" panose="020F0502020204030204"/>
                <a:ea typeface="Calibri" panose="020F0502020204030204"/>
                <a:cs typeface="Calibri" panose="020F0502020204030204"/>
                <a:sym typeface="Calibri" panose="020F0502020204030204"/>
              </a:rPr>
              <a:t>Conclusion</a:t>
            </a:r>
            <a:endParaRPr sz="6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859" name="Google Shape;859;p90"/>
          <p:cNvSpPr txBox="1"/>
          <p:nvPr/>
        </p:nvSpPr>
        <p:spPr>
          <a:xfrm>
            <a:off x="6487625" y="3070575"/>
            <a:ext cx="3918900" cy="1816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zh-CN" sz="2800">
                <a:solidFill>
                  <a:schemeClr val="dk1"/>
                </a:solidFill>
                <a:latin typeface="Calibri" panose="020F0502020204030204"/>
                <a:ea typeface="Calibri" panose="020F0502020204030204"/>
                <a:cs typeface="Calibri" panose="020F0502020204030204"/>
                <a:sym typeface="Calibri" panose="020F0502020204030204"/>
              </a:rPr>
              <a:t>Peidong Liang z5603156</a:t>
            </a:r>
            <a:endParaRPr sz="2800">
              <a:solidFill>
                <a:schemeClr val="dk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863"/>
        <p:cNvGrpSpPr/>
        <p:nvPr/>
      </p:nvGrpSpPr>
      <p:grpSpPr>
        <a:xfrm>
          <a:off x="0" y="0"/>
          <a:ext cx="0" cy="0"/>
          <a:chOff x="0" y="0"/>
          <a:chExt cx="0" cy="0"/>
        </a:xfrm>
      </p:grpSpPr>
      <p:sp>
        <p:nvSpPr>
          <p:cNvPr id="864" name="Google Shape;864;p91"/>
          <p:cNvSpPr txBox="1">
            <a:spLocks noGrp="1"/>
          </p:cNvSpPr>
          <p:nvPr>
            <p:ph type="title"/>
          </p:nvPr>
        </p:nvSpPr>
        <p:spPr>
          <a:xfrm>
            <a:off x="231648" y="136525"/>
            <a:ext cx="11631168" cy="838835"/>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Arial" panose="020B0604020202020204"/>
              <a:buNone/>
            </a:pPr>
            <a:r>
              <a:rPr lang="zh-CN"/>
              <a:t>Conclusion</a:t>
            </a:r>
          </a:p>
        </p:txBody>
      </p:sp>
      <p:sp>
        <p:nvSpPr>
          <p:cNvPr id="865" name="Google Shape;865;p91"/>
          <p:cNvSpPr txBox="1">
            <a:spLocks noGrp="1"/>
          </p:cNvSpPr>
          <p:nvPr>
            <p:ph type="body" idx="1"/>
          </p:nvPr>
        </p:nvSpPr>
        <p:spPr>
          <a:xfrm>
            <a:off x="231648" y="975360"/>
            <a:ext cx="11631168" cy="5035296"/>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800"/>
              <a:buNone/>
            </a:pPr>
            <a:r>
              <a:rPr lang="zh-CN"/>
              <a:t>Looking back on our study, </a:t>
            </a:r>
          </a:p>
          <a:p>
            <a:pPr marL="0" lvl="0" indent="0" algn="l" rtl="0">
              <a:lnSpc>
                <a:spcPct val="90000"/>
              </a:lnSpc>
              <a:spcBef>
                <a:spcPts val="1000"/>
              </a:spcBef>
              <a:spcAft>
                <a:spcPts val="0"/>
              </a:spcAft>
              <a:buClr>
                <a:schemeClr val="dk1"/>
              </a:buClr>
              <a:buSzPts val="2800"/>
              <a:buNone/>
            </a:pPr>
            <a:r>
              <a:rPr lang="zh-CN"/>
              <a:t>this experiment systematically compared the performance of various vision encoders on automated radiology report generation within a relatively comprehensive and unified evaluation framework. </a:t>
            </a:r>
          </a:p>
          <a:p>
            <a:pPr marL="0" lvl="0" indent="0" algn="l" rtl="0">
              <a:lnSpc>
                <a:spcPct val="90000"/>
              </a:lnSpc>
              <a:spcBef>
                <a:spcPts val="1000"/>
              </a:spcBef>
              <a:spcAft>
                <a:spcPts val="0"/>
              </a:spcAft>
              <a:buClr>
                <a:schemeClr val="dk1"/>
              </a:buClr>
              <a:buSzPts val="2800"/>
              <a:buNone/>
            </a:pPr>
            <a:r>
              <a:rPr lang="zh-CN"/>
              <a:t>While there remain many limitations in our work, we will continue to strive for further improvements in the future.</a:t>
            </a:r>
          </a:p>
          <a:p>
            <a:pPr marL="0" marR="0" lvl="0" indent="0" algn="l" rtl="0">
              <a:lnSpc>
                <a:spcPct val="100000"/>
              </a:lnSpc>
              <a:spcBef>
                <a:spcPts val="0"/>
              </a:spcBef>
              <a:spcAft>
                <a:spcPts val="0"/>
              </a:spcAft>
              <a:buClr>
                <a:schemeClr val="dk1"/>
              </a:buClr>
              <a:buSzPts val="2800"/>
              <a:buFont typeface="Arial" panose="020B0604020202020204"/>
              <a:buNone/>
            </a:pPr>
            <a:r>
              <a:rPr lang="zh-CN" b="1"/>
              <a:t>Key Takeaway</a:t>
            </a:r>
            <a:endParaRPr b="0"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chemeClr val="dk1"/>
              </a:buClr>
              <a:buSzPts val="2800"/>
              <a:buFont typeface="Arial" panose="020B0604020202020204"/>
              <a:buNone/>
            </a:pPr>
            <a:r>
              <a:rPr lang="zh-CN"/>
              <a:t>“There is no one-size-fits-all model — the best choice depends on clinical needs.”</a:t>
            </a:r>
          </a:p>
        </p:txBody>
      </p:sp>
      <p:sp>
        <p:nvSpPr>
          <p:cNvPr id="866" name="Google Shape;866;p9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zh-CN"/>
              <a:t>36</a:t>
            </a:fld>
            <a:endParaRPr lang="en-US" altLang="zh-CN"/>
          </a:p>
        </p:txBody>
      </p:sp>
      <p:sp>
        <p:nvSpPr>
          <p:cNvPr id="867" name="Google Shape;867;p91"/>
          <p:cNvSpPr txBox="1"/>
          <p:nvPr/>
        </p:nvSpPr>
        <p:spPr>
          <a:xfrm>
            <a:off x="119743" y="6225545"/>
            <a:ext cx="7326086" cy="2616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zh-CN" sz="1100">
                <a:solidFill>
                  <a:schemeClr val="dk1"/>
                </a:solidFill>
                <a:latin typeface="Arial" panose="020B0604020202020204"/>
                <a:ea typeface="Arial" panose="020B0604020202020204"/>
                <a:cs typeface="Arial" panose="020B0604020202020204"/>
                <a:sym typeface="Arial" panose="020B0604020202020204"/>
              </a:rPr>
              <a:t>Presenter: Peidong Liang (z5603156)</a:t>
            </a:r>
            <a:endParaRPr sz="1100">
              <a:solidFill>
                <a:schemeClr val="dk1"/>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872"/>
        <p:cNvGrpSpPr/>
        <p:nvPr/>
      </p:nvGrpSpPr>
      <p:grpSpPr>
        <a:xfrm>
          <a:off x="0" y="0"/>
          <a:ext cx="0" cy="0"/>
          <a:chOff x="0" y="0"/>
          <a:chExt cx="0" cy="0"/>
        </a:xfrm>
      </p:grpSpPr>
      <p:sp>
        <p:nvSpPr>
          <p:cNvPr id="873" name="Google Shape;873;p92"/>
          <p:cNvSpPr txBox="1">
            <a:spLocks noGrp="1"/>
          </p:cNvSpPr>
          <p:nvPr>
            <p:ph type="title"/>
          </p:nvPr>
        </p:nvSpPr>
        <p:spPr>
          <a:xfrm>
            <a:off x="78775" y="81950"/>
            <a:ext cx="9652200" cy="7806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zh-CN"/>
              <a:t>Reference</a:t>
            </a:r>
          </a:p>
        </p:txBody>
      </p:sp>
      <p:sp>
        <p:nvSpPr>
          <p:cNvPr id="874" name="Google Shape;874;p92"/>
          <p:cNvSpPr txBox="1">
            <a:spLocks noGrp="1"/>
          </p:cNvSpPr>
          <p:nvPr>
            <p:ph type="body" idx="1"/>
          </p:nvPr>
        </p:nvSpPr>
        <p:spPr>
          <a:xfrm>
            <a:off x="210300" y="766950"/>
            <a:ext cx="11739300" cy="5294400"/>
          </a:xfrm>
          <a:prstGeom prst="rect">
            <a:avLst/>
          </a:prstGeom>
        </p:spPr>
        <p:txBody>
          <a:bodyPr spcFirstLastPara="1" wrap="square" lIns="91425" tIns="45700" rIns="91425" bIns="45700" anchor="t" anchorCtr="0">
            <a:normAutofit/>
          </a:bodyPr>
          <a:lstStyle/>
          <a:p>
            <a:pPr marL="457200" lvl="0" indent="-355600" algn="l" rtl="0">
              <a:spcBef>
                <a:spcPts val="1000"/>
              </a:spcBef>
              <a:spcAft>
                <a:spcPts val="0"/>
              </a:spcAft>
              <a:buClr>
                <a:srgbClr val="222222"/>
              </a:buClr>
              <a:buSzPts val="2000"/>
              <a:buAutoNum type="arabicPeriod"/>
            </a:pPr>
            <a:r>
              <a:rPr lang="zh-CN" sz="2000">
                <a:solidFill>
                  <a:srgbClr val="222222"/>
                </a:solidFill>
                <a:highlight>
                  <a:srgbClr val="FFFFFF"/>
                </a:highlight>
              </a:rPr>
              <a:t>Moon, J. H., Lee, H., Shin, W., Kim, Y. H., &amp; Choi, E. (2022). Multi-modal understanding and generation for medical images and text via vision-language pre-training. </a:t>
            </a:r>
            <a:r>
              <a:rPr lang="zh-CN" sz="2000" i="1">
                <a:solidFill>
                  <a:srgbClr val="222222"/>
                </a:solidFill>
                <a:highlight>
                  <a:srgbClr val="FFFFFF"/>
                </a:highlight>
              </a:rPr>
              <a:t>IEEE Journal of Biomedical and Health Informatics</a:t>
            </a:r>
            <a:r>
              <a:rPr lang="zh-CN" sz="2000">
                <a:solidFill>
                  <a:srgbClr val="222222"/>
                </a:solidFill>
                <a:highlight>
                  <a:srgbClr val="FFFFFF"/>
                </a:highlight>
              </a:rPr>
              <a:t>, </a:t>
            </a:r>
            <a:r>
              <a:rPr lang="zh-CN" sz="2000" i="1">
                <a:solidFill>
                  <a:srgbClr val="222222"/>
                </a:solidFill>
                <a:highlight>
                  <a:srgbClr val="FFFFFF"/>
                </a:highlight>
              </a:rPr>
              <a:t>26</a:t>
            </a:r>
            <a:r>
              <a:rPr lang="zh-CN" sz="2000">
                <a:solidFill>
                  <a:srgbClr val="222222"/>
                </a:solidFill>
                <a:highlight>
                  <a:srgbClr val="FFFFFF"/>
                </a:highlight>
              </a:rPr>
              <a:t>(12), 6070-6080.</a:t>
            </a:r>
            <a:endParaRPr sz="2000">
              <a:solidFill>
                <a:srgbClr val="222222"/>
              </a:solidFill>
              <a:highlight>
                <a:srgbClr val="FFFFFF"/>
              </a:highlight>
            </a:endParaRPr>
          </a:p>
          <a:p>
            <a:pPr marL="457200" lvl="0" indent="-355600" algn="l" rtl="0">
              <a:spcBef>
                <a:spcPts val="0"/>
              </a:spcBef>
              <a:spcAft>
                <a:spcPts val="0"/>
              </a:spcAft>
              <a:buClr>
                <a:srgbClr val="222222"/>
              </a:buClr>
              <a:buSzPts val="2000"/>
              <a:buAutoNum type="arabicPeriod"/>
            </a:pPr>
            <a:r>
              <a:rPr lang="zh-CN" sz="2000">
                <a:solidFill>
                  <a:srgbClr val="222222"/>
                </a:solidFill>
                <a:highlight>
                  <a:srgbClr val="FFFFFF"/>
                </a:highlight>
              </a:rPr>
              <a:t>Rajpurkar, P., Irvin, J., Zhu, K., Yang, B., Mehta, H., Duan, T., ... Ng, A. Y. (2017). Chexnet: Radiologist-level pneumonia detection on chest x-rays with deep learning. arXiv preprint arXiv:1711.05225.</a:t>
            </a:r>
            <a:endParaRPr sz="2000">
              <a:solidFill>
                <a:srgbClr val="222222"/>
              </a:solidFill>
              <a:highlight>
                <a:srgbClr val="FFFFFF"/>
              </a:highlight>
            </a:endParaRPr>
          </a:p>
          <a:p>
            <a:pPr marL="457200" lvl="0" indent="-355600" algn="l" rtl="0">
              <a:spcBef>
                <a:spcPts val="0"/>
              </a:spcBef>
              <a:spcAft>
                <a:spcPts val="0"/>
              </a:spcAft>
              <a:buClr>
                <a:srgbClr val="222222"/>
              </a:buClr>
              <a:buSzPts val="2000"/>
              <a:buAutoNum type="arabicPeriod"/>
            </a:pPr>
            <a:r>
              <a:rPr lang="zh-CN" sz="2000">
                <a:solidFill>
                  <a:srgbClr val="222222"/>
                </a:solidFill>
                <a:highlight>
                  <a:srgbClr val="FFFFFF"/>
                </a:highlight>
              </a:rPr>
              <a:t>Cohen, J. P., Brooks, R., En, S., Zucker, E., Pareek, A., Lungren, M. P., &amp; Chaudhari, A. (2021, August). Gifsplanation via latent shift: a simple autoencoder approach to counterfactual generation for chest x-rays. In </a:t>
            </a:r>
            <a:r>
              <a:rPr lang="zh-CN" sz="2000" i="1">
                <a:solidFill>
                  <a:srgbClr val="222222"/>
                </a:solidFill>
                <a:highlight>
                  <a:srgbClr val="FFFFFF"/>
                </a:highlight>
              </a:rPr>
              <a:t>Medical Imaging with Deep Learning</a:t>
            </a:r>
            <a:r>
              <a:rPr lang="zh-CN" sz="2000">
                <a:solidFill>
                  <a:srgbClr val="222222"/>
                </a:solidFill>
                <a:highlight>
                  <a:srgbClr val="FFFFFF"/>
                </a:highlight>
              </a:rPr>
              <a:t> (pp. 74-104). PMLR.</a:t>
            </a:r>
            <a:endParaRPr sz="2000">
              <a:solidFill>
                <a:srgbClr val="222222"/>
              </a:solidFill>
              <a:highlight>
                <a:srgbClr val="FFFFFF"/>
              </a:highlight>
            </a:endParaRPr>
          </a:p>
          <a:p>
            <a:pPr marL="457200" lvl="0" indent="-355600" algn="l" rtl="0">
              <a:spcBef>
                <a:spcPts val="0"/>
              </a:spcBef>
              <a:spcAft>
                <a:spcPts val="0"/>
              </a:spcAft>
              <a:buClr>
                <a:srgbClr val="222222"/>
              </a:buClr>
              <a:buSzPts val="2000"/>
              <a:buAutoNum type="arabicPeriod"/>
            </a:pPr>
            <a:r>
              <a:rPr lang="zh-CN" sz="2000">
                <a:solidFill>
                  <a:srgbClr val="222222"/>
                </a:solidFill>
                <a:highlight>
                  <a:srgbClr val="FFFFFF"/>
                </a:highlight>
              </a:rPr>
              <a:t>Tayebi Arasteh, S., Misera, L., Kather, J. N., Truhn, D., &amp; Nebelung, S. (2024). Enhancing diagnostic deep learning via self-supervised pretraining on large-scale, unlabeled non-medical images. </a:t>
            </a:r>
            <a:r>
              <a:rPr lang="zh-CN" sz="2000" i="1">
                <a:solidFill>
                  <a:srgbClr val="222222"/>
                </a:solidFill>
                <a:highlight>
                  <a:srgbClr val="FFFFFF"/>
                </a:highlight>
              </a:rPr>
              <a:t>European Radiology Experimental</a:t>
            </a:r>
            <a:r>
              <a:rPr lang="zh-CN" sz="2000">
                <a:solidFill>
                  <a:srgbClr val="222222"/>
                </a:solidFill>
                <a:highlight>
                  <a:srgbClr val="FFFFFF"/>
                </a:highlight>
              </a:rPr>
              <a:t>, </a:t>
            </a:r>
            <a:r>
              <a:rPr lang="zh-CN" sz="2000" i="1">
                <a:solidFill>
                  <a:srgbClr val="222222"/>
                </a:solidFill>
                <a:highlight>
                  <a:srgbClr val="FFFFFF"/>
                </a:highlight>
              </a:rPr>
              <a:t>8</a:t>
            </a:r>
            <a:r>
              <a:rPr lang="zh-CN" sz="2000">
                <a:solidFill>
                  <a:srgbClr val="222222"/>
                </a:solidFill>
                <a:highlight>
                  <a:srgbClr val="FFFFFF"/>
                </a:highlight>
              </a:rPr>
              <a:t>(1), 10.</a:t>
            </a:r>
            <a:endParaRPr sz="2000">
              <a:solidFill>
                <a:srgbClr val="222222"/>
              </a:solidFill>
              <a:highlight>
                <a:srgbClr val="FFFFFF"/>
              </a:highlight>
            </a:endParaRPr>
          </a:p>
          <a:p>
            <a:pPr marL="457200" lvl="0" indent="-355600" algn="l" rtl="0">
              <a:spcBef>
                <a:spcPts val="0"/>
              </a:spcBef>
              <a:spcAft>
                <a:spcPts val="0"/>
              </a:spcAft>
              <a:buClr>
                <a:srgbClr val="222222"/>
              </a:buClr>
              <a:buSzPts val="2000"/>
              <a:buAutoNum type="arabicPeriod"/>
            </a:pPr>
            <a:r>
              <a:rPr lang="zh-CN" sz="2000">
                <a:solidFill>
                  <a:srgbClr val="222222"/>
                </a:solidFill>
                <a:highlight>
                  <a:srgbClr val="FFFFFF"/>
                </a:highlight>
              </a:rPr>
              <a:t>Lehman, E., Hernandez, E., Mahajan, D., Wulff, J., Smith, M. J., Ziegler, Z., ...  Szolovits, P. (2023). ClinicalT5: Large Language Models Built Using MIMIC Clinical Text. In Proceedings of Machine Learning for Healthcare Conference. </a:t>
            </a:r>
            <a:endParaRPr sz="2000">
              <a:solidFill>
                <a:srgbClr val="222222"/>
              </a:solidFill>
              <a:highlight>
                <a:srgbClr val="FFFFFF"/>
              </a:highlight>
            </a:endParaRPr>
          </a:p>
        </p:txBody>
      </p:sp>
      <p:sp>
        <p:nvSpPr>
          <p:cNvPr id="875" name="Google Shape;875;p92"/>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panose="020B0604020202020204"/>
              <a:buNone/>
            </a:pPr>
            <a:fld id="{00000000-1234-1234-1234-123412341234}" type="slidenum">
              <a:rPr lang="en-US" altLang="zh-CN"/>
              <a:t>37</a:t>
            </a:fld>
            <a:endParaRPr lang="en-US" altLang="zh-CN"/>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879"/>
        <p:cNvGrpSpPr/>
        <p:nvPr/>
      </p:nvGrpSpPr>
      <p:grpSpPr>
        <a:xfrm>
          <a:off x="0" y="0"/>
          <a:ext cx="0" cy="0"/>
          <a:chOff x="0" y="0"/>
          <a:chExt cx="0" cy="0"/>
        </a:xfrm>
      </p:grpSpPr>
      <p:sp>
        <p:nvSpPr>
          <p:cNvPr id="880" name="Google Shape;880;p93"/>
          <p:cNvSpPr txBox="1">
            <a:spLocks noGrp="1"/>
          </p:cNvSpPr>
          <p:nvPr>
            <p:ph type="title"/>
          </p:nvPr>
        </p:nvSpPr>
        <p:spPr>
          <a:xfrm>
            <a:off x="231648" y="136525"/>
            <a:ext cx="11631168" cy="838835"/>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Arial" panose="020B0604020202020204"/>
              <a:buNone/>
            </a:pPr>
            <a:r>
              <a:rPr lang="zh-CN"/>
              <a:t>Thank you!</a:t>
            </a:r>
          </a:p>
        </p:txBody>
      </p:sp>
      <p:pic>
        <p:nvPicPr>
          <p:cNvPr id="881" name="Google Shape;881;p93" descr="A close-up of a sign&#10;&#10;Description automatically generated"/>
          <p:cNvPicPr preferRelativeResize="0">
            <a:picLocks noGrp="1"/>
          </p:cNvPicPr>
          <p:nvPr>
            <p:ph type="body" idx="1"/>
          </p:nvPr>
        </p:nvPicPr>
        <p:blipFill rotWithShape="1">
          <a:blip r:embed="rId3"/>
          <a:srcRect/>
          <a:stretch>
            <a:fillRect/>
          </a:stretch>
        </p:blipFill>
        <p:spPr>
          <a:xfrm>
            <a:off x="2266192" y="1233577"/>
            <a:ext cx="6705280" cy="4589253"/>
          </a:xfrm>
          <a:prstGeom prst="rect">
            <a:avLst/>
          </a:prstGeom>
          <a:noFill/>
          <a:ln>
            <a:noFill/>
          </a:ln>
        </p:spPr>
      </p:pic>
      <p:sp>
        <p:nvSpPr>
          <p:cNvPr id="882" name="Google Shape;882;p9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zh-CN"/>
              <a:t>38</a:t>
            </a:fld>
            <a:endParaRPr lang="en-US" altLang="zh-CN"/>
          </a:p>
        </p:txBody>
      </p:sp>
      <p:sp>
        <p:nvSpPr>
          <p:cNvPr id="883" name="Google Shape;883;p93"/>
          <p:cNvSpPr txBox="1"/>
          <p:nvPr/>
        </p:nvSpPr>
        <p:spPr>
          <a:xfrm>
            <a:off x="368381" y="6308080"/>
            <a:ext cx="6705280" cy="2308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zh-CN" sz="900" u="sng">
                <a:solidFill>
                  <a:schemeClr val="hlink"/>
                </a:solidFill>
                <a:latin typeface="Calibri" panose="020F0502020204030204"/>
                <a:ea typeface="Calibri" panose="020F0502020204030204"/>
                <a:cs typeface="Calibri" panose="020F0502020204030204"/>
                <a:sym typeface="Calibri" panose="020F0502020204030204"/>
                <a:hlinkClick r:id="rId4"/>
              </a:rPr>
              <a:t>This Photo</a:t>
            </a:r>
            <a:r>
              <a:rPr lang="zh-CN" sz="900">
                <a:solidFill>
                  <a:schemeClr val="dk1"/>
                </a:solidFill>
                <a:latin typeface="Calibri" panose="020F0502020204030204"/>
                <a:ea typeface="Calibri" panose="020F0502020204030204"/>
                <a:cs typeface="Calibri" panose="020F0502020204030204"/>
                <a:sym typeface="Calibri" panose="020F0502020204030204"/>
              </a:rPr>
              <a:t> by Unknown Author is licensed under </a:t>
            </a:r>
            <a:r>
              <a:rPr lang="zh-CN" sz="900" u="sng">
                <a:solidFill>
                  <a:schemeClr val="hlink"/>
                </a:solidFill>
                <a:latin typeface="Calibri" panose="020F0502020204030204"/>
                <a:ea typeface="Calibri" panose="020F0502020204030204"/>
                <a:cs typeface="Calibri" panose="020F0502020204030204"/>
                <a:sym typeface="Calibri" panose="020F0502020204030204"/>
                <a:hlinkClick r:id="rId5"/>
              </a:rPr>
              <a:t>CC BY-SA</a:t>
            </a:r>
            <a:endParaRPr sz="900">
              <a:solidFill>
                <a:schemeClr val="dk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81"/>
        <p:cNvGrpSpPr/>
        <p:nvPr/>
      </p:nvGrpSpPr>
      <p:grpSpPr>
        <a:xfrm>
          <a:off x="0" y="0"/>
          <a:ext cx="0" cy="0"/>
          <a:chOff x="0" y="0"/>
          <a:chExt cx="0" cy="0"/>
        </a:xfrm>
      </p:grpSpPr>
      <p:sp>
        <p:nvSpPr>
          <p:cNvPr id="382" name="Google Shape;382;p59"/>
          <p:cNvSpPr txBox="1">
            <a:spLocks noGrp="1"/>
          </p:cNvSpPr>
          <p:nvPr>
            <p:ph type="title"/>
          </p:nvPr>
        </p:nvSpPr>
        <p:spPr>
          <a:xfrm>
            <a:off x="231648" y="136525"/>
            <a:ext cx="11631168" cy="838835"/>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Arial" panose="020B0604020202020204"/>
              <a:buNone/>
            </a:pPr>
            <a:r>
              <a:rPr lang="zh-CN"/>
              <a:t>Literature Review</a:t>
            </a:r>
          </a:p>
        </p:txBody>
      </p:sp>
      <p:sp>
        <p:nvSpPr>
          <p:cNvPr id="383" name="Google Shape;383;p59"/>
          <p:cNvSpPr txBox="1">
            <a:spLocks noGrp="1"/>
          </p:cNvSpPr>
          <p:nvPr>
            <p:ph type="body" idx="1"/>
          </p:nvPr>
        </p:nvSpPr>
        <p:spPr>
          <a:xfrm>
            <a:off x="231588" y="1501049"/>
            <a:ext cx="11631300" cy="5010600"/>
          </a:xfrm>
          <a:prstGeom prst="rect">
            <a:avLst/>
          </a:prstGeom>
          <a:noFill/>
          <a:ln>
            <a:noFill/>
          </a:ln>
        </p:spPr>
        <p:txBody>
          <a:bodyPr spcFirstLastPara="1" wrap="square" lIns="91425" tIns="45700" rIns="91425" bIns="45700" anchor="t" anchorCtr="0">
            <a:normAutofit/>
          </a:bodyPr>
          <a:lstStyle/>
          <a:p>
            <a:pPr marL="457200" lvl="0" indent="-406400" algn="l" rtl="0">
              <a:lnSpc>
                <a:spcPct val="90000"/>
              </a:lnSpc>
              <a:spcBef>
                <a:spcPts val="0"/>
              </a:spcBef>
              <a:spcAft>
                <a:spcPts val="0"/>
              </a:spcAft>
              <a:buSzPts val="2800"/>
              <a:buChar char="➢"/>
            </a:pPr>
            <a:r>
              <a:rPr lang="zh-CN"/>
              <a:t>Bert-Based Structure</a:t>
            </a:r>
            <a:r>
              <a:rPr lang="zh-CN" sz="2600"/>
              <a:t>(</a:t>
            </a:r>
            <a:r>
              <a:rPr lang="zh-CN" sz="2600">
                <a:solidFill>
                  <a:srgbClr val="222222"/>
                </a:solidFill>
                <a:highlight>
                  <a:srgbClr val="FFFFFF"/>
                </a:highlight>
              </a:rPr>
              <a:t>Moon et al., 2022</a:t>
            </a:r>
            <a:r>
              <a:rPr lang="zh-CN" sz="2600"/>
              <a:t>)</a:t>
            </a:r>
          </a:p>
          <a:p>
            <a:pPr marL="0" lvl="0" indent="0" algn="l" rtl="0">
              <a:lnSpc>
                <a:spcPct val="90000"/>
              </a:lnSpc>
              <a:spcBef>
                <a:spcPts val="0"/>
              </a:spcBef>
              <a:spcAft>
                <a:spcPts val="0"/>
              </a:spcAft>
              <a:buNone/>
            </a:pPr>
            <a:r>
              <a:rPr lang="zh-CN" sz="2600" b="1"/>
              <a:t>Medical Vision Language Learner(MedViLL):</a:t>
            </a:r>
            <a:r>
              <a:rPr lang="zh-CN" sz="2600"/>
              <a:t> a novel BERT-based multimodal architecture designed for comprehensive vision-language representation learning in the medical domain.</a:t>
            </a:r>
            <a:endParaRPr sz="2600"/>
          </a:p>
          <a:p>
            <a:pPr marL="0" lvl="0" indent="0" algn="l" rtl="0">
              <a:lnSpc>
                <a:spcPct val="90000"/>
              </a:lnSpc>
              <a:spcBef>
                <a:spcPts val="0"/>
              </a:spcBef>
              <a:spcAft>
                <a:spcPts val="0"/>
              </a:spcAft>
              <a:buNone/>
            </a:pPr>
            <a:endParaRPr sz="2600"/>
          </a:p>
          <a:p>
            <a:pPr marL="457200" lvl="0" indent="-393700" algn="l" rtl="0">
              <a:lnSpc>
                <a:spcPct val="90000"/>
              </a:lnSpc>
              <a:spcBef>
                <a:spcPts val="0"/>
              </a:spcBef>
              <a:spcAft>
                <a:spcPts val="0"/>
              </a:spcAft>
              <a:buSzPts val="2600"/>
              <a:buChar char="➢"/>
            </a:pPr>
            <a:r>
              <a:rPr lang="zh-CN" sz="2600"/>
              <a:t>CheXNet(DenseNet121)(Rajpurkar et al., 2017)</a:t>
            </a:r>
            <a:endParaRPr sz="2600"/>
          </a:p>
          <a:p>
            <a:pPr marL="0" lvl="0" indent="0" algn="l" rtl="0">
              <a:lnSpc>
                <a:spcPct val="90000"/>
              </a:lnSpc>
              <a:spcBef>
                <a:spcPts val="0"/>
              </a:spcBef>
              <a:spcAft>
                <a:spcPts val="0"/>
              </a:spcAft>
              <a:buNone/>
            </a:pPr>
            <a:r>
              <a:rPr lang="zh-CN" sz="2600"/>
              <a:t>A vision model based on the </a:t>
            </a:r>
            <a:r>
              <a:rPr lang="zh-CN" sz="2600" b="1"/>
              <a:t>DenseNet121</a:t>
            </a:r>
            <a:r>
              <a:rPr lang="zh-CN" sz="2600"/>
              <a:t> architecture, which is pre-trained on large-scale chest X-ray datasets (such as Chest X-ray14)</a:t>
            </a:r>
            <a:endParaRPr sz="2600"/>
          </a:p>
          <a:p>
            <a:pPr marL="0" lvl="0" indent="0" algn="l" rtl="0">
              <a:lnSpc>
                <a:spcPct val="90000"/>
              </a:lnSpc>
              <a:spcBef>
                <a:spcPts val="0"/>
              </a:spcBef>
              <a:spcAft>
                <a:spcPts val="0"/>
              </a:spcAft>
              <a:buNone/>
            </a:pPr>
            <a:endParaRPr sz="2600"/>
          </a:p>
          <a:p>
            <a:pPr marL="457200" lvl="0" indent="-393700" algn="l" rtl="0">
              <a:lnSpc>
                <a:spcPct val="90000"/>
              </a:lnSpc>
              <a:spcBef>
                <a:spcPts val="0"/>
              </a:spcBef>
              <a:spcAft>
                <a:spcPts val="0"/>
              </a:spcAft>
              <a:buSzPts val="2600"/>
              <a:buChar char="➢"/>
            </a:pPr>
            <a:r>
              <a:rPr lang="zh-CN" sz="2600"/>
              <a:t>ResNet101(Cohen et al., 2021)</a:t>
            </a:r>
            <a:endParaRPr sz="2600"/>
          </a:p>
          <a:p>
            <a:pPr marL="0" lvl="0" indent="0" algn="l" rtl="0">
              <a:lnSpc>
                <a:spcPct val="90000"/>
              </a:lnSpc>
              <a:spcBef>
                <a:spcPts val="0"/>
              </a:spcBef>
              <a:spcAft>
                <a:spcPts val="0"/>
              </a:spcAft>
              <a:buNone/>
            </a:pPr>
            <a:r>
              <a:rPr lang="zh-CN" sz="2600"/>
              <a:t>Deep convolutional neural network, and Pre-trained by the author</a:t>
            </a:r>
            <a:endParaRPr sz="2600"/>
          </a:p>
          <a:p>
            <a:pPr marL="0" lvl="0" indent="0" algn="l" rtl="0">
              <a:lnSpc>
                <a:spcPct val="90000"/>
              </a:lnSpc>
              <a:spcBef>
                <a:spcPts val="0"/>
              </a:spcBef>
              <a:spcAft>
                <a:spcPts val="0"/>
              </a:spcAft>
              <a:buNone/>
            </a:pPr>
            <a:endParaRPr sz="2600"/>
          </a:p>
          <a:p>
            <a:pPr marL="0" lvl="0" indent="0" algn="l" rtl="0">
              <a:lnSpc>
                <a:spcPct val="90000"/>
              </a:lnSpc>
              <a:spcBef>
                <a:spcPts val="0"/>
              </a:spcBef>
              <a:spcAft>
                <a:spcPts val="0"/>
              </a:spcAft>
              <a:buNone/>
            </a:pPr>
            <a:endParaRPr sz="4100"/>
          </a:p>
        </p:txBody>
      </p:sp>
      <p:sp>
        <p:nvSpPr>
          <p:cNvPr id="384" name="Google Shape;384;p5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zh-CN"/>
              <a:t>4</a:t>
            </a:fld>
            <a:endParaRPr lang="en-US" altLang="zh-CN"/>
          </a:p>
        </p:txBody>
      </p:sp>
      <p:sp>
        <p:nvSpPr>
          <p:cNvPr id="385" name="Google Shape;385;p59"/>
          <p:cNvSpPr txBox="1"/>
          <p:nvPr/>
        </p:nvSpPr>
        <p:spPr>
          <a:xfrm>
            <a:off x="107793" y="6408108"/>
            <a:ext cx="7326000" cy="261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zh-CN" sz="1100">
                <a:solidFill>
                  <a:schemeClr val="dk1"/>
                </a:solidFill>
                <a:latin typeface="Arial" panose="020B0604020202020204"/>
                <a:ea typeface="Arial" panose="020B0604020202020204"/>
                <a:cs typeface="Arial" panose="020B0604020202020204"/>
                <a:sym typeface="Arial" panose="020B0604020202020204"/>
              </a:rPr>
              <a:t>Presenter: </a:t>
            </a:r>
            <a:r>
              <a:rPr lang="zh-CN" sz="1100">
                <a:solidFill>
                  <a:schemeClr val="dk1"/>
                </a:solidFill>
              </a:rPr>
              <a:t>Yuting Fang</a:t>
            </a:r>
            <a:r>
              <a:rPr lang="zh-CN" sz="1100">
                <a:solidFill>
                  <a:schemeClr val="dk1"/>
                </a:solidFill>
                <a:latin typeface="Arial" panose="020B0604020202020204"/>
                <a:ea typeface="Arial" panose="020B0604020202020204"/>
                <a:cs typeface="Arial" panose="020B0604020202020204"/>
                <a:sym typeface="Arial" panose="020B0604020202020204"/>
              </a:rPr>
              <a:t>(z</a:t>
            </a:r>
            <a:r>
              <a:rPr lang="zh-CN" sz="1100">
                <a:solidFill>
                  <a:schemeClr val="dk1"/>
                </a:solidFill>
              </a:rPr>
              <a:t>5518340</a:t>
            </a:r>
            <a:r>
              <a:rPr lang="zh-CN" sz="1100">
                <a:solidFill>
                  <a:schemeClr val="dk1"/>
                </a:solidFill>
                <a:latin typeface="Arial" panose="020B0604020202020204"/>
                <a:ea typeface="Arial" panose="020B0604020202020204"/>
                <a:cs typeface="Arial" panose="020B0604020202020204"/>
                <a:sym typeface="Arial" panose="020B0604020202020204"/>
              </a:rPr>
              <a:t>)</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391" name="Google Shape;391;p60"/>
          <p:cNvSpPr txBox="1">
            <a:spLocks noGrp="1"/>
          </p:cNvSpPr>
          <p:nvPr>
            <p:ph type="title"/>
          </p:nvPr>
        </p:nvSpPr>
        <p:spPr>
          <a:xfrm>
            <a:off x="143125" y="107700"/>
            <a:ext cx="8944200" cy="8835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zh-CN"/>
              <a:t>Literature Review</a:t>
            </a:r>
          </a:p>
        </p:txBody>
      </p:sp>
      <p:sp>
        <p:nvSpPr>
          <p:cNvPr id="392" name="Google Shape;392;p60"/>
          <p:cNvSpPr txBox="1">
            <a:spLocks noGrp="1"/>
          </p:cNvSpPr>
          <p:nvPr>
            <p:ph type="body" idx="1"/>
          </p:nvPr>
        </p:nvSpPr>
        <p:spPr>
          <a:xfrm>
            <a:off x="270300" y="967800"/>
            <a:ext cx="11083500" cy="4922400"/>
          </a:xfrm>
          <a:prstGeom prst="rect">
            <a:avLst/>
          </a:prstGeom>
        </p:spPr>
        <p:txBody>
          <a:bodyPr spcFirstLastPara="1" wrap="square" lIns="91425" tIns="45700" rIns="91425" bIns="45700" anchor="t" anchorCtr="0">
            <a:normAutofit/>
          </a:bodyPr>
          <a:lstStyle/>
          <a:p>
            <a:pPr marL="457200" lvl="0" indent="-406400" algn="l" rtl="0">
              <a:spcBef>
                <a:spcPts val="1000"/>
              </a:spcBef>
              <a:spcAft>
                <a:spcPts val="0"/>
              </a:spcAft>
              <a:buSzPts val="2800"/>
              <a:buChar char="➢"/>
            </a:pPr>
            <a:r>
              <a:rPr lang="zh-CN"/>
              <a:t>Vision Transformer(ViT) (Tayebi Arasteh et al., 2024)</a:t>
            </a:r>
          </a:p>
          <a:p>
            <a:pPr marL="0" lvl="0" indent="0" algn="l" rtl="0">
              <a:spcBef>
                <a:spcPts val="1000"/>
              </a:spcBef>
              <a:spcAft>
                <a:spcPts val="0"/>
              </a:spcAft>
              <a:buNone/>
            </a:pPr>
            <a:r>
              <a:rPr lang="zh-CN"/>
              <a:t>Pre-trained on the large-scale ImageNet-21k dataset and outperforms in the medical-image analysis area.</a:t>
            </a:r>
          </a:p>
          <a:p>
            <a:pPr marL="0" lvl="0" indent="0" algn="l" rtl="0">
              <a:spcBef>
                <a:spcPts val="1000"/>
              </a:spcBef>
              <a:spcAft>
                <a:spcPts val="0"/>
              </a:spcAft>
              <a:buNone/>
            </a:pPr>
            <a:endParaRPr lang="zh-CN"/>
          </a:p>
          <a:p>
            <a:pPr marL="457200" lvl="0" indent="-406400" algn="l" rtl="0">
              <a:spcBef>
                <a:spcPts val="1000"/>
              </a:spcBef>
              <a:spcAft>
                <a:spcPts val="0"/>
              </a:spcAft>
              <a:buSzPts val="2800"/>
              <a:buChar char="➢"/>
            </a:pPr>
            <a:r>
              <a:rPr lang="zh-CN"/>
              <a:t>Clinical T5 (Lehman et al., 2023)</a:t>
            </a:r>
          </a:p>
          <a:p>
            <a:pPr marL="0" lvl="0" indent="0" algn="l" rtl="0">
              <a:spcBef>
                <a:spcPts val="1000"/>
              </a:spcBef>
              <a:spcAft>
                <a:spcPts val="0"/>
              </a:spcAft>
              <a:buNone/>
            </a:pPr>
            <a:r>
              <a:rPr lang="zh-CN"/>
              <a:t>A domain-specific language generation model with a </a:t>
            </a:r>
            <a:r>
              <a:rPr lang="zh-CN" b="1"/>
              <a:t>transformer-based structure</a:t>
            </a:r>
            <a:r>
              <a:rPr lang="zh-CN"/>
              <a:t>, trained on a large corpus of clinical notes and radiology reports.</a:t>
            </a:r>
          </a:p>
          <a:p>
            <a:pPr marL="0" lvl="0" indent="0" algn="l" rtl="0">
              <a:spcBef>
                <a:spcPts val="1000"/>
              </a:spcBef>
              <a:spcAft>
                <a:spcPts val="0"/>
              </a:spcAft>
              <a:buNone/>
            </a:pPr>
            <a:endParaRPr lang="zh-CN"/>
          </a:p>
        </p:txBody>
      </p:sp>
      <p:sp>
        <p:nvSpPr>
          <p:cNvPr id="393" name="Google Shape;393;p60"/>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panose="020B0604020202020204"/>
              <a:buNone/>
            </a:pPr>
            <a:fld id="{00000000-1234-1234-1234-123412341234}" type="slidenum">
              <a:rPr lang="en-US" altLang="zh-CN"/>
              <a:t>5</a:t>
            </a:fld>
            <a:endParaRPr lang="en-US" altLang="zh-CN"/>
          </a:p>
        </p:txBody>
      </p:sp>
      <p:sp>
        <p:nvSpPr>
          <p:cNvPr id="394" name="Google Shape;394;p60"/>
          <p:cNvSpPr txBox="1"/>
          <p:nvPr/>
        </p:nvSpPr>
        <p:spPr>
          <a:xfrm>
            <a:off x="143118" y="6408095"/>
            <a:ext cx="7326000" cy="261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zh-CN" sz="1100">
                <a:solidFill>
                  <a:schemeClr val="dk1"/>
                </a:solidFill>
                <a:latin typeface="Arial" panose="020B0604020202020204"/>
                <a:ea typeface="Arial" panose="020B0604020202020204"/>
                <a:cs typeface="Arial" panose="020B0604020202020204"/>
                <a:sym typeface="Arial" panose="020B0604020202020204"/>
              </a:rPr>
              <a:t>Presenter: </a:t>
            </a:r>
            <a:r>
              <a:rPr lang="zh-CN" sz="1100">
                <a:solidFill>
                  <a:schemeClr val="dk1"/>
                </a:solidFill>
              </a:rPr>
              <a:t>Yuting Fang</a:t>
            </a:r>
            <a:r>
              <a:rPr lang="zh-CN" sz="1100">
                <a:solidFill>
                  <a:schemeClr val="dk1"/>
                </a:solidFill>
                <a:latin typeface="Arial" panose="020B0604020202020204"/>
                <a:ea typeface="Arial" panose="020B0604020202020204"/>
                <a:cs typeface="Arial" panose="020B0604020202020204"/>
                <a:sym typeface="Arial" panose="020B0604020202020204"/>
              </a:rPr>
              <a:t>(z</a:t>
            </a:r>
            <a:r>
              <a:rPr lang="zh-CN" sz="1100">
                <a:solidFill>
                  <a:schemeClr val="dk1"/>
                </a:solidFill>
              </a:rPr>
              <a:t>5518340</a:t>
            </a:r>
            <a:r>
              <a:rPr lang="zh-CN" sz="1100">
                <a:solidFill>
                  <a:schemeClr val="dk1"/>
                </a:solidFill>
                <a:latin typeface="Arial" panose="020B0604020202020204"/>
                <a:ea typeface="Arial" panose="020B0604020202020204"/>
                <a:cs typeface="Arial" panose="020B0604020202020204"/>
                <a:sym typeface="Arial" panose="020B0604020202020204"/>
              </a:rPr>
              <a:t>)</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Google Shape;399;p61"/>
          <p:cNvSpPr txBox="1">
            <a:spLocks noGrp="1"/>
          </p:cNvSpPr>
          <p:nvPr>
            <p:ph type="title"/>
          </p:nvPr>
        </p:nvSpPr>
        <p:spPr>
          <a:xfrm>
            <a:off x="231648" y="136525"/>
            <a:ext cx="11631168" cy="838835"/>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Arial" panose="020B0604020202020204"/>
              <a:buNone/>
            </a:pPr>
            <a:r>
              <a:rPr lang="zh-CN"/>
              <a:t>Problem Statement</a:t>
            </a:r>
          </a:p>
        </p:txBody>
      </p:sp>
      <p:sp>
        <p:nvSpPr>
          <p:cNvPr id="400" name="Google Shape;400;p61"/>
          <p:cNvSpPr txBox="1">
            <a:spLocks noGrp="1"/>
          </p:cNvSpPr>
          <p:nvPr>
            <p:ph type="body" idx="1"/>
          </p:nvPr>
        </p:nvSpPr>
        <p:spPr>
          <a:xfrm>
            <a:off x="280350" y="1264275"/>
            <a:ext cx="11631300" cy="4817400"/>
          </a:xfrm>
          <a:prstGeom prst="rect">
            <a:avLst/>
          </a:prstGeom>
          <a:noFill/>
          <a:ln>
            <a:noFill/>
          </a:ln>
        </p:spPr>
        <p:txBody>
          <a:bodyPr spcFirstLastPara="1" wrap="square" lIns="91425" tIns="45700" rIns="91425" bIns="45700" anchor="t" anchorCtr="0">
            <a:normAutofit/>
          </a:bodyPr>
          <a:lstStyle/>
          <a:p>
            <a:pPr marL="457200" lvl="0" indent="-398780" algn="l" rtl="0">
              <a:spcBef>
                <a:spcPts val="0"/>
              </a:spcBef>
              <a:spcAft>
                <a:spcPts val="0"/>
              </a:spcAft>
              <a:buSzPts val="2682"/>
              <a:buChar char="➢"/>
            </a:pPr>
            <a:r>
              <a:rPr lang="zh-CN" sz="2680"/>
              <a:t>Develop a deep learning-based system that generates automated radiology reports from chest X-ray images (MIMIC)</a:t>
            </a:r>
            <a:endParaRPr sz="2680"/>
          </a:p>
          <a:p>
            <a:pPr marL="457200" lvl="0" indent="0" algn="l" rtl="0">
              <a:spcBef>
                <a:spcPts val="0"/>
              </a:spcBef>
              <a:spcAft>
                <a:spcPts val="0"/>
              </a:spcAft>
              <a:buNone/>
            </a:pPr>
            <a:endParaRPr sz="2680"/>
          </a:p>
          <a:p>
            <a:pPr marL="457200" lvl="0" indent="-398780" algn="l" rtl="0">
              <a:spcBef>
                <a:spcPts val="0"/>
              </a:spcBef>
              <a:spcAft>
                <a:spcPts val="0"/>
              </a:spcAft>
              <a:buSzPts val="2682"/>
              <a:buChar char="➢"/>
            </a:pPr>
            <a:r>
              <a:rPr lang="zh-CN" sz="2680"/>
              <a:t>Using a transformer-based vision-language model(BERT-Based Model) </a:t>
            </a:r>
            <a:endParaRPr sz="2680"/>
          </a:p>
          <a:p>
            <a:pPr marL="914400" lvl="1" indent="-398780" algn="l" rtl="0">
              <a:spcBef>
                <a:spcPts val="0"/>
              </a:spcBef>
              <a:spcAft>
                <a:spcPts val="0"/>
              </a:spcAft>
              <a:buSzPts val="2682"/>
              <a:buChar char="➢"/>
            </a:pPr>
            <a:r>
              <a:rPr lang="zh-CN" sz="2680"/>
              <a:t>Inputs: Chest X-ray image</a:t>
            </a:r>
            <a:endParaRPr sz="2680"/>
          </a:p>
          <a:p>
            <a:pPr marL="914400" lvl="1" indent="-398780" algn="l" rtl="0">
              <a:spcBef>
                <a:spcPts val="0"/>
              </a:spcBef>
              <a:spcAft>
                <a:spcPts val="0"/>
              </a:spcAft>
              <a:buSzPts val="2682"/>
              <a:buChar char="➢"/>
            </a:pPr>
            <a:r>
              <a:rPr lang="zh-CN" sz="2680"/>
              <a:t>Outputs: Comprehensive radiology report</a:t>
            </a:r>
            <a:endParaRPr sz="2680"/>
          </a:p>
          <a:p>
            <a:pPr marL="0" lvl="0" indent="0" algn="l" rtl="0">
              <a:spcBef>
                <a:spcPts val="0"/>
              </a:spcBef>
              <a:spcAft>
                <a:spcPts val="0"/>
              </a:spcAft>
              <a:buNone/>
            </a:pPr>
            <a:endParaRPr sz="2680"/>
          </a:p>
          <a:p>
            <a:pPr marL="457200" lvl="0" indent="-398780" algn="l" rtl="0">
              <a:lnSpc>
                <a:spcPct val="90000"/>
              </a:lnSpc>
              <a:spcBef>
                <a:spcPts val="0"/>
              </a:spcBef>
              <a:spcAft>
                <a:spcPts val="0"/>
              </a:spcAft>
              <a:buSzPts val="2682"/>
              <a:buChar char="➢"/>
            </a:pPr>
            <a:r>
              <a:rPr lang="zh-CN" sz="2680"/>
              <a:t>We will try to tweak the model with a Bert-Based structure, which is cited from the Model MedViLL.</a:t>
            </a:r>
            <a:endParaRPr sz="2680"/>
          </a:p>
          <a:p>
            <a:pPr marL="914400" lvl="1" indent="-398780" algn="l" rtl="0">
              <a:lnSpc>
                <a:spcPct val="90000"/>
              </a:lnSpc>
              <a:spcBef>
                <a:spcPts val="0"/>
              </a:spcBef>
              <a:spcAft>
                <a:spcPts val="0"/>
              </a:spcAft>
              <a:buSzPts val="2682"/>
              <a:buChar char="➢"/>
            </a:pPr>
            <a:r>
              <a:rPr lang="zh-CN" sz="2680"/>
              <a:t>Accurate description of the findings</a:t>
            </a:r>
            <a:endParaRPr sz="2680"/>
          </a:p>
          <a:p>
            <a:pPr marL="914400" lvl="1" indent="-398780" algn="l" rtl="0">
              <a:lnSpc>
                <a:spcPct val="90000"/>
              </a:lnSpc>
              <a:spcBef>
                <a:spcPts val="0"/>
              </a:spcBef>
              <a:spcAft>
                <a:spcPts val="0"/>
              </a:spcAft>
              <a:buSzPts val="2682"/>
              <a:buChar char="➢"/>
            </a:pPr>
            <a:r>
              <a:rPr lang="zh-CN" sz="2680"/>
              <a:t>Follow professional diagnostic standards</a:t>
            </a:r>
            <a:endParaRPr sz="2680"/>
          </a:p>
          <a:p>
            <a:pPr marL="914400" lvl="1" indent="-398780" algn="l" rtl="0">
              <a:lnSpc>
                <a:spcPct val="90000"/>
              </a:lnSpc>
              <a:spcBef>
                <a:spcPts val="0"/>
              </a:spcBef>
              <a:spcAft>
                <a:spcPts val="0"/>
              </a:spcAft>
              <a:buSzPts val="2682"/>
              <a:buChar char="➢"/>
            </a:pPr>
            <a:r>
              <a:rPr lang="zh-CN" sz="2680"/>
              <a:t>Ensure the coherence and clinical relevance</a:t>
            </a:r>
            <a:endParaRPr sz="2680"/>
          </a:p>
        </p:txBody>
      </p:sp>
      <p:sp>
        <p:nvSpPr>
          <p:cNvPr id="401" name="Google Shape;401;p6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zh-CN"/>
              <a:t>6</a:t>
            </a:fld>
            <a:endParaRPr lang="en-US" altLang="zh-CN"/>
          </a:p>
        </p:txBody>
      </p:sp>
      <p:sp>
        <p:nvSpPr>
          <p:cNvPr id="402" name="Google Shape;402;p61"/>
          <p:cNvSpPr txBox="1"/>
          <p:nvPr/>
        </p:nvSpPr>
        <p:spPr>
          <a:xfrm>
            <a:off x="179493" y="6408108"/>
            <a:ext cx="7326000" cy="261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zh-CN" sz="1100">
                <a:solidFill>
                  <a:schemeClr val="dk1"/>
                </a:solidFill>
                <a:latin typeface="Arial" panose="020B0604020202020204"/>
                <a:ea typeface="Arial" panose="020B0604020202020204"/>
                <a:cs typeface="Arial" panose="020B0604020202020204"/>
                <a:sym typeface="Arial" panose="020B0604020202020204"/>
              </a:rPr>
              <a:t>Presenter:</a:t>
            </a:r>
            <a:r>
              <a:rPr lang="zh-CN" sz="1100">
                <a:solidFill>
                  <a:schemeClr val="dk1"/>
                </a:solidFill>
              </a:rPr>
              <a:t> Yuting Fang</a:t>
            </a:r>
            <a:r>
              <a:rPr lang="zh-CN" sz="1100">
                <a:solidFill>
                  <a:schemeClr val="dk1"/>
                </a:solidFill>
                <a:latin typeface="Arial" panose="020B0604020202020204"/>
                <a:ea typeface="Arial" panose="020B0604020202020204"/>
                <a:cs typeface="Arial" panose="020B0604020202020204"/>
                <a:sym typeface="Arial" panose="020B0604020202020204"/>
              </a:rPr>
              <a:t> (z</a:t>
            </a:r>
            <a:r>
              <a:rPr lang="zh-CN" sz="1100">
                <a:solidFill>
                  <a:schemeClr val="dk1"/>
                </a:solidFill>
              </a:rPr>
              <a:t>5518340</a:t>
            </a:r>
            <a:r>
              <a:rPr lang="zh-CN" sz="1100">
                <a:solidFill>
                  <a:schemeClr val="dk1"/>
                </a:solidFill>
                <a:latin typeface="Arial" panose="020B0604020202020204"/>
                <a:ea typeface="Arial" panose="020B0604020202020204"/>
                <a:cs typeface="Arial" panose="020B0604020202020204"/>
                <a:sym typeface="Arial" panose="020B0604020202020204"/>
              </a:rPr>
              <a:t>)</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sp>
        <p:nvSpPr>
          <p:cNvPr id="408" name="Google Shape;408;p62"/>
          <p:cNvSpPr txBox="1">
            <a:spLocks noGrp="1"/>
          </p:cNvSpPr>
          <p:nvPr>
            <p:ph type="title"/>
          </p:nvPr>
        </p:nvSpPr>
        <p:spPr>
          <a:xfrm>
            <a:off x="193025" y="162025"/>
            <a:ext cx="9245700" cy="8298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zh-CN"/>
              <a:t>WorkFlow</a:t>
            </a:r>
          </a:p>
        </p:txBody>
      </p:sp>
      <p:sp>
        <p:nvSpPr>
          <p:cNvPr id="409" name="Google Shape;409;p62"/>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panose="020B0604020202020204"/>
              <a:buNone/>
            </a:pPr>
            <a:fld id="{00000000-1234-1234-1234-123412341234}" type="slidenum">
              <a:rPr lang="en-US" altLang="zh-CN"/>
              <a:t>7</a:t>
            </a:fld>
            <a:endParaRPr lang="en-US" altLang="zh-CN"/>
          </a:p>
        </p:txBody>
      </p:sp>
      <p:sp>
        <p:nvSpPr>
          <p:cNvPr id="410" name="Google Shape;410;p62"/>
          <p:cNvSpPr txBox="1"/>
          <p:nvPr/>
        </p:nvSpPr>
        <p:spPr>
          <a:xfrm>
            <a:off x="107793" y="6408095"/>
            <a:ext cx="7326000" cy="261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zh-CN" sz="1100">
                <a:solidFill>
                  <a:schemeClr val="dk1"/>
                </a:solidFill>
                <a:latin typeface="Arial" panose="020B0604020202020204"/>
                <a:ea typeface="Arial" panose="020B0604020202020204"/>
                <a:cs typeface="Arial" panose="020B0604020202020204"/>
                <a:sym typeface="Arial" panose="020B0604020202020204"/>
              </a:rPr>
              <a:t>Presenter: </a:t>
            </a:r>
            <a:r>
              <a:rPr lang="zh-CN" sz="1100">
                <a:solidFill>
                  <a:schemeClr val="dk1"/>
                </a:solidFill>
              </a:rPr>
              <a:t>Yuting Fang</a:t>
            </a:r>
            <a:r>
              <a:rPr lang="zh-CN" sz="1100">
                <a:solidFill>
                  <a:schemeClr val="dk1"/>
                </a:solidFill>
                <a:latin typeface="Arial" panose="020B0604020202020204"/>
                <a:ea typeface="Arial" panose="020B0604020202020204"/>
                <a:cs typeface="Arial" panose="020B0604020202020204"/>
                <a:sym typeface="Arial" panose="020B0604020202020204"/>
              </a:rPr>
              <a:t>(z</a:t>
            </a:r>
            <a:r>
              <a:rPr lang="zh-CN" sz="1100">
                <a:solidFill>
                  <a:schemeClr val="dk1"/>
                </a:solidFill>
              </a:rPr>
              <a:t>5518340</a:t>
            </a:r>
            <a:r>
              <a:rPr lang="zh-CN" sz="1100">
                <a:solidFill>
                  <a:schemeClr val="dk1"/>
                </a:solidFill>
                <a:latin typeface="Arial" panose="020B0604020202020204"/>
                <a:ea typeface="Arial" panose="020B0604020202020204"/>
                <a:cs typeface="Arial" panose="020B0604020202020204"/>
                <a:sym typeface="Arial" panose="020B0604020202020204"/>
              </a:rPr>
              <a:t>)</a:t>
            </a:r>
          </a:p>
        </p:txBody>
      </p:sp>
      <p:sp>
        <p:nvSpPr>
          <p:cNvPr id="411" name="Google Shape;411;p62"/>
          <p:cNvSpPr/>
          <p:nvPr/>
        </p:nvSpPr>
        <p:spPr>
          <a:xfrm>
            <a:off x="633225" y="3775475"/>
            <a:ext cx="2520900" cy="1218600"/>
          </a:xfrm>
          <a:prstGeom prst="roundRect">
            <a:avLst>
              <a:gd name="adj" fmla="val 16667"/>
            </a:avLst>
          </a:prstGeom>
          <a:solidFill>
            <a:srgbClr val="FFDC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zh-CN" sz="2800">
                <a:highlight>
                  <a:srgbClr val="FFDC00"/>
                </a:highlight>
                <a:latin typeface="Calibri" panose="020F0502020204030204"/>
                <a:ea typeface="Calibri" panose="020F0502020204030204"/>
                <a:cs typeface="Calibri" panose="020F0502020204030204"/>
                <a:sym typeface="Calibri" panose="020F0502020204030204"/>
              </a:rPr>
              <a:t>Data processing</a:t>
            </a:r>
            <a:endParaRPr sz="2800">
              <a:highlight>
                <a:srgbClr val="FFDC00"/>
              </a:highlight>
              <a:latin typeface="Calibri" panose="020F0502020204030204"/>
              <a:ea typeface="Calibri" panose="020F0502020204030204"/>
              <a:cs typeface="Calibri" panose="020F0502020204030204"/>
              <a:sym typeface="Calibri" panose="020F0502020204030204"/>
            </a:endParaRPr>
          </a:p>
        </p:txBody>
      </p:sp>
      <p:sp>
        <p:nvSpPr>
          <p:cNvPr id="412" name="Google Shape;412;p62"/>
          <p:cNvSpPr/>
          <p:nvPr/>
        </p:nvSpPr>
        <p:spPr>
          <a:xfrm>
            <a:off x="3154125" y="1323275"/>
            <a:ext cx="2520900" cy="1218600"/>
          </a:xfrm>
          <a:prstGeom prst="roundRect">
            <a:avLst>
              <a:gd name="adj" fmla="val 16667"/>
            </a:avLst>
          </a:prstGeom>
          <a:solidFill>
            <a:srgbClr val="FFDC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zh-CN" sz="2800">
                <a:latin typeface="Calibri" panose="020F0502020204030204"/>
                <a:ea typeface="Calibri" panose="020F0502020204030204"/>
                <a:cs typeface="Calibri" panose="020F0502020204030204"/>
                <a:sym typeface="Calibri" panose="020F0502020204030204"/>
              </a:rPr>
              <a:t>Build Advance Model</a:t>
            </a:r>
            <a:endParaRPr sz="2800">
              <a:latin typeface="Calibri" panose="020F0502020204030204"/>
              <a:ea typeface="Calibri" panose="020F0502020204030204"/>
              <a:cs typeface="Calibri" panose="020F0502020204030204"/>
              <a:sym typeface="Calibri" panose="020F0502020204030204"/>
            </a:endParaRPr>
          </a:p>
        </p:txBody>
      </p:sp>
      <p:sp>
        <p:nvSpPr>
          <p:cNvPr id="413" name="Google Shape;413;p62"/>
          <p:cNvSpPr/>
          <p:nvPr/>
        </p:nvSpPr>
        <p:spPr>
          <a:xfrm>
            <a:off x="5752950" y="3775475"/>
            <a:ext cx="2520900" cy="1218600"/>
          </a:xfrm>
          <a:prstGeom prst="roundRect">
            <a:avLst>
              <a:gd name="adj" fmla="val 16667"/>
            </a:avLst>
          </a:prstGeom>
          <a:solidFill>
            <a:srgbClr val="FFDC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zh-CN" sz="2800">
                <a:latin typeface="Calibri" panose="020F0502020204030204"/>
                <a:ea typeface="Calibri" panose="020F0502020204030204"/>
                <a:cs typeface="Calibri" panose="020F0502020204030204"/>
                <a:sym typeface="Calibri" panose="020F0502020204030204"/>
              </a:rPr>
              <a:t>Evaluate &amp; interpret models</a:t>
            </a:r>
            <a:endParaRPr sz="2800">
              <a:latin typeface="Calibri" panose="020F0502020204030204"/>
              <a:ea typeface="Calibri" panose="020F0502020204030204"/>
              <a:cs typeface="Calibri" panose="020F0502020204030204"/>
              <a:sym typeface="Calibri" panose="020F0502020204030204"/>
            </a:endParaRPr>
          </a:p>
        </p:txBody>
      </p:sp>
      <p:sp>
        <p:nvSpPr>
          <p:cNvPr id="414" name="Google Shape;414;p62"/>
          <p:cNvSpPr/>
          <p:nvPr/>
        </p:nvSpPr>
        <p:spPr>
          <a:xfrm>
            <a:off x="8533875" y="1323275"/>
            <a:ext cx="2520900" cy="1218600"/>
          </a:xfrm>
          <a:prstGeom prst="roundRect">
            <a:avLst>
              <a:gd name="adj" fmla="val 16667"/>
            </a:avLst>
          </a:prstGeom>
          <a:solidFill>
            <a:srgbClr val="FFDC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zh-CN" sz="2800">
                <a:latin typeface="Calibri" panose="020F0502020204030204"/>
                <a:ea typeface="Calibri" panose="020F0502020204030204"/>
                <a:cs typeface="Calibri" panose="020F0502020204030204"/>
                <a:sym typeface="Calibri" panose="020F0502020204030204"/>
              </a:rPr>
              <a:t>Discussion &amp; Conclusion</a:t>
            </a:r>
            <a:endParaRPr sz="2800">
              <a:latin typeface="Calibri" panose="020F0502020204030204"/>
              <a:ea typeface="Calibri" panose="020F0502020204030204"/>
              <a:cs typeface="Calibri" panose="020F0502020204030204"/>
              <a:sym typeface="Calibri" panose="020F0502020204030204"/>
            </a:endParaRPr>
          </a:p>
        </p:txBody>
      </p:sp>
      <p:sp>
        <p:nvSpPr>
          <p:cNvPr id="415" name="Google Shape;415;p62"/>
          <p:cNvSpPr/>
          <p:nvPr/>
        </p:nvSpPr>
        <p:spPr>
          <a:xfrm>
            <a:off x="621275" y="3070575"/>
            <a:ext cx="11302500" cy="153900"/>
          </a:xfrm>
          <a:prstGeom prst="rightArrow">
            <a:avLst>
              <a:gd name="adj1" fmla="val 50000"/>
              <a:gd name="adj2" fmla="val 5000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panose="020F0502020204030204"/>
              <a:ea typeface="Calibri" panose="020F0502020204030204"/>
              <a:cs typeface="Calibri" panose="020F0502020204030204"/>
              <a:sym typeface="Calibri" panose="020F0502020204030204"/>
            </a:endParaRPr>
          </a:p>
        </p:txBody>
      </p:sp>
      <p:sp>
        <p:nvSpPr>
          <p:cNvPr id="416" name="Google Shape;416;p62"/>
          <p:cNvSpPr/>
          <p:nvPr/>
        </p:nvSpPr>
        <p:spPr>
          <a:xfrm>
            <a:off x="1756325" y="2998875"/>
            <a:ext cx="298800" cy="2616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panose="020F0502020204030204"/>
              <a:ea typeface="Calibri" panose="020F0502020204030204"/>
              <a:cs typeface="Calibri" panose="020F0502020204030204"/>
              <a:sym typeface="Calibri" panose="020F0502020204030204"/>
            </a:endParaRPr>
          </a:p>
        </p:txBody>
      </p:sp>
      <p:sp>
        <p:nvSpPr>
          <p:cNvPr id="417" name="Google Shape;417;p62"/>
          <p:cNvSpPr/>
          <p:nvPr/>
        </p:nvSpPr>
        <p:spPr>
          <a:xfrm>
            <a:off x="4265175" y="3016725"/>
            <a:ext cx="298800" cy="2616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panose="020F0502020204030204"/>
              <a:ea typeface="Calibri" panose="020F0502020204030204"/>
              <a:cs typeface="Calibri" panose="020F0502020204030204"/>
              <a:sym typeface="Calibri" panose="020F0502020204030204"/>
            </a:endParaRPr>
          </a:p>
        </p:txBody>
      </p:sp>
      <p:sp>
        <p:nvSpPr>
          <p:cNvPr id="418" name="Google Shape;418;p62"/>
          <p:cNvSpPr/>
          <p:nvPr/>
        </p:nvSpPr>
        <p:spPr>
          <a:xfrm>
            <a:off x="6864000" y="3016725"/>
            <a:ext cx="298800" cy="2616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panose="020F0502020204030204"/>
              <a:ea typeface="Calibri" panose="020F0502020204030204"/>
              <a:cs typeface="Calibri" panose="020F0502020204030204"/>
              <a:sym typeface="Calibri" panose="020F0502020204030204"/>
            </a:endParaRPr>
          </a:p>
        </p:txBody>
      </p:sp>
      <p:sp>
        <p:nvSpPr>
          <p:cNvPr id="419" name="Google Shape;419;p62"/>
          <p:cNvSpPr/>
          <p:nvPr/>
        </p:nvSpPr>
        <p:spPr>
          <a:xfrm>
            <a:off x="9644925" y="2998875"/>
            <a:ext cx="298800" cy="2616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panose="020F0502020204030204"/>
              <a:ea typeface="Calibri" panose="020F0502020204030204"/>
              <a:cs typeface="Calibri" panose="020F0502020204030204"/>
              <a:sym typeface="Calibri" panose="020F0502020204030204"/>
            </a:endParaRPr>
          </a:p>
        </p:txBody>
      </p:sp>
      <p:sp>
        <p:nvSpPr>
          <p:cNvPr id="420" name="Google Shape;420;p62"/>
          <p:cNvSpPr/>
          <p:nvPr/>
        </p:nvSpPr>
        <p:spPr>
          <a:xfrm>
            <a:off x="1391875" y="2353725"/>
            <a:ext cx="1003600" cy="442050"/>
          </a:xfrm>
          <a:prstGeom prst="flowChartOffpageConnector">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zh-CN">
                <a:solidFill>
                  <a:schemeClr val="lt1"/>
                </a:solidFill>
                <a:latin typeface="Calibri" panose="020F0502020204030204"/>
                <a:ea typeface="Calibri" panose="020F0502020204030204"/>
                <a:cs typeface="Calibri" panose="020F0502020204030204"/>
                <a:sym typeface="Calibri" panose="020F0502020204030204"/>
              </a:rPr>
              <a:t>stage1</a:t>
            </a:r>
            <a:endParaRPr>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421" name="Google Shape;421;p62"/>
          <p:cNvSpPr/>
          <p:nvPr/>
        </p:nvSpPr>
        <p:spPr>
          <a:xfrm>
            <a:off x="6511600" y="2291050"/>
            <a:ext cx="1003600" cy="442050"/>
          </a:xfrm>
          <a:prstGeom prst="flowChartOffpageConnector">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zh-CN">
                <a:solidFill>
                  <a:schemeClr val="lt1"/>
                </a:solidFill>
                <a:latin typeface="Calibri" panose="020F0502020204030204"/>
                <a:ea typeface="Calibri" panose="020F0502020204030204"/>
                <a:cs typeface="Calibri" panose="020F0502020204030204"/>
                <a:sym typeface="Calibri" panose="020F0502020204030204"/>
              </a:rPr>
              <a:t>stage3</a:t>
            </a:r>
            <a:endParaRPr>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422" name="Google Shape;422;p62"/>
          <p:cNvSpPr/>
          <p:nvPr/>
        </p:nvSpPr>
        <p:spPr>
          <a:xfrm rot="10800000">
            <a:off x="3918702" y="3514801"/>
            <a:ext cx="991750" cy="475750"/>
          </a:xfrm>
          <a:prstGeom prst="flowChartOffpageConnector">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panose="020F0502020204030204"/>
              <a:ea typeface="Calibri" panose="020F0502020204030204"/>
              <a:cs typeface="Calibri" panose="020F0502020204030204"/>
              <a:sym typeface="Calibri" panose="020F0502020204030204"/>
            </a:endParaRPr>
          </a:p>
        </p:txBody>
      </p:sp>
      <p:sp>
        <p:nvSpPr>
          <p:cNvPr id="423" name="Google Shape;423;p62"/>
          <p:cNvSpPr txBox="1"/>
          <p:nvPr/>
        </p:nvSpPr>
        <p:spPr>
          <a:xfrm>
            <a:off x="4093538" y="3570125"/>
            <a:ext cx="720000" cy="365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CN">
                <a:solidFill>
                  <a:schemeClr val="lt1"/>
                </a:solidFill>
                <a:latin typeface="Calibri" panose="020F0502020204030204"/>
                <a:ea typeface="Calibri" panose="020F0502020204030204"/>
                <a:cs typeface="Calibri" panose="020F0502020204030204"/>
                <a:sym typeface="Calibri" panose="020F0502020204030204"/>
              </a:rPr>
              <a:t>stage2</a:t>
            </a:r>
            <a:endParaRPr>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424" name="Google Shape;424;p62"/>
          <p:cNvSpPr/>
          <p:nvPr/>
        </p:nvSpPr>
        <p:spPr>
          <a:xfrm rot="10800000">
            <a:off x="9298452" y="3436213"/>
            <a:ext cx="991750" cy="475750"/>
          </a:xfrm>
          <a:prstGeom prst="flowChartOffpageConnector">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panose="020F0502020204030204"/>
              <a:ea typeface="Calibri" panose="020F0502020204030204"/>
              <a:cs typeface="Calibri" panose="020F0502020204030204"/>
              <a:sym typeface="Calibri" panose="020F0502020204030204"/>
            </a:endParaRPr>
          </a:p>
        </p:txBody>
      </p:sp>
      <p:sp>
        <p:nvSpPr>
          <p:cNvPr id="425" name="Google Shape;425;p62"/>
          <p:cNvSpPr txBox="1"/>
          <p:nvPr/>
        </p:nvSpPr>
        <p:spPr>
          <a:xfrm>
            <a:off x="9434313" y="3436225"/>
            <a:ext cx="720000" cy="365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CN">
                <a:solidFill>
                  <a:schemeClr val="lt1"/>
                </a:solidFill>
                <a:latin typeface="Calibri" panose="020F0502020204030204"/>
                <a:ea typeface="Calibri" panose="020F0502020204030204"/>
                <a:cs typeface="Calibri" panose="020F0502020204030204"/>
                <a:sym typeface="Calibri" panose="020F0502020204030204"/>
              </a:rPr>
              <a:t>stage4</a:t>
            </a:r>
            <a:endParaRPr>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sp>
        <p:nvSpPr>
          <p:cNvPr id="431" name="Google Shape;431;p63"/>
          <p:cNvSpPr txBox="1"/>
          <p:nvPr/>
        </p:nvSpPr>
        <p:spPr>
          <a:xfrm>
            <a:off x="7289000" y="1925550"/>
            <a:ext cx="3261600" cy="174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CN" sz="6900">
                <a:solidFill>
                  <a:schemeClr val="dk1"/>
                </a:solidFill>
                <a:latin typeface="Calibri" panose="020F0502020204030204"/>
                <a:ea typeface="Calibri" panose="020F0502020204030204"/>
                <a:cs typeface="Calibri" panose="020F0502020204030204"/>
                <a:sym typeface="Calibri" panose="020F0502020204030204"/>
              </a:rPr>
              <a:t>Dataset</a:t>
            </a:r>
            <a:endParaRPr sz="69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432" name="Google Shape;432;p63"/>
          <p:cNvSpPr txBox="1"/>
          <p:nvPr/>
        </p:nvSpPr>
        <p:spPr>
          <a:xfrm>
            <a:off x="6801425" y="3670050"/>
            <a:ext cx="4038300" cy="1123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sz="2800">
                <a:solidFill>
                  <a:schemeClr val="dk1"/>
                </a:solidFill>
                <a:latin typeface="Calibri" panose="020F0502020204030204"/>
                <a:ea typeface="Calibri" panose="020F0502020204030204"/>
                <a:cs typeface="Calibri" panose="020F0502020204030204"/>
                <a:sym typeface="Calibri" panose="020F0502020204030204"/>
              </a:rPr>
              <a:t>Lingxiao Jiang z5562632</a:t>
            </a:r>
            <a:endParaRPr sz="2800">
              <a:solidFill>
                <a:schemeClr val="dk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37"/>
        <p:cNvGrpSpPr/>
        <p:nvPr/>
      </p:nvGrpSpPr>
      <p:grpSpPr>
        <a:xfrm>
          <a:off x="0" y="0"/>
          <a:ext cx="0" cy="0"/>
          <a:chOff x="0" y="0"/>
          <a:chExt cx="0" cy="0"/>
        </a:xfrm>
      </p:grpSpPr>
      <p:sp>
        <p:nvSpPr>
          <p:cNvPr id="438" name="Google Shape;438;p64"/>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panose="020B0604020202020204"/>
              <a:buNone/>
            </a:pPr>
            <a:fld id="{00000000-1234-1234-1234-123412341234}" type="slidenum">
              <a:rPr lang="en-US" altLang="zh-CN"/>
              <a:t>9</a:t>
            </a:fld>
            <a:endParaRPr lang="en-US" altLang="zh-CN"/>
          </a:p>
        </p:txBody>
      </p:sp>
      <p:sp>
        <p:nvSpPr>
          <p:cNvPr id="439" name="Google Shape;439;p64"/>
          <p:cNvSpPr txBox="1">
            <a:spLocks noGrp="1"/>
          </p:cNvSpPr>
          <p:nvPr>
            <p:ph type="title"/>
          </p:nvPr>
        </p:nvSpPr>
        <p:spPr>
          <a:xfrm>
            <a:off x="231648" y="136525"/>
            <a:ext cx="11631300" cy="8388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Arial" panose="020B0604020202020204"/>
              <a:buNone/>
            </a:pPr>
            <a:r>
              <a:rPr lang="zh-CN"/>
              <a:t>Dataset Source</a:t>
            </a:r>
          </a:p>
        </p:txBody>
      </p:sp>
      <p:sp>
        <p:nvSpPr>
          <p:cNvPr id="440" name="Google Shape;440;p64"/>
          <p:cNvSpPr txBox="1"/>
          <p:nvPr/>
        </p:nvSpPr>
        <p:spPr>
          <a:xfrm>
            <a:off x="119743" y="6225545"/>
            <a:ext cx="7326000" cy="2664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zh-CN" sz="1100">
                <a:solidFill>
                  <a:schemeClr val="dk1"/>
                </a:solidFill>
                <a:latin typeface="Arial" panose="020B0604020202020204"/>
                <a:ea typeface="Arial" panose="020B0604020202020204"/>
                <a:cs typeface="Arial" panose="020B0604020202020204"/>
                <a:sym typeface="Arial" panose="020B0604020202020204"/>
              </a:rPr>
              <a:t>Presenter: </a:t>
            </a:r>
            <a:r>
              <a:rPr lang="zh-CN" sz="1100">
                <a:solidFill>
                  <a:schemeClr val="dk1"/>
                </a:solidFill>
              </a:rPr>
              <a:t>Lingxiao Jiang</a:t>
            </a:r>
            <a:r>
              <a:rPr lang="zh-CN" sz="1100">
                <a:solidFill>
                  <a:schemeClr val="dk1"/>
                </a:solidFill>
                <a:latin typeface="Arial" panose="020B0604020202020204"/>
                <a:ea typeface="Arial" panose="020B0604020202020204"/>
                <a:cs typeface="Arial" panose="020B0604020202020204"/>
                <a:sym typeface="Arial" panose="020B0604020202020204"/>
              </a:rPr>
              <a:t> (z</a:t>
            </a:r>
            <a:r>
              <a:rPr lang="zh-CN" sz="1100">
                <a:solidFill>
                  <a:schemeClr val="dk1"/>
                </a:solidFill>
              </a:rPr>
              <a:t>5562632</a:t>
            </a:r>
            <a:r>
              <a:rPr lang="zh-CN" sz="1100">
                <a:solidFill>
                  <a:schemeClr val="dk1"/>
                </a:solidFill>
                <a:latin typeface="Arial" panose="020B0604020202020204"/>
                <a:ea typeface="Arial" panose="020B0604020202020204"/>
                <a:cs typeface="Arial" panose="020B0604020202020204"/>
                <a:sym typeface="Arial" panose="020B0604020202020204"/>
              </a:rPr>
              <a:t>)</a:t>
            </a:r>
          </a:p>
        </p:txBody>
      </p:sp>
      <p:pic>
        <p:nvPicPr>
          <p:cNvPr id="441" name="Google Shape;441;p64"/>
          <p:cNvPicPr preferRelativeResize="0"/>
          <p:nvPr/>
        </p:nvPicPr>
        <p:blipFill>
          <a:blip r:embed="rId3"/>
          <a:stretch>
            <a:fillRect/>
          </a:stretch>
        </p:blipFill>
        <p:spPr>
          <a:xfrm>
            <a:off x="350875" y="1692150"/>
            <a:ext cx="2477325" cy="1995250"/>
          </a:xfrm>
          <a:prstGeom prst="rect">
            <a:avLst/>
          </a:prstGeom>
          <a:noFill/>
          <a:ln>
            <a:noFill/>
          </a:ln>
        </p:spPr>
      </p:pic>
      <p:pic>
        <p:nvPicPr>
          <p:cNvPr id="442" name="Google Shape;442;p64"/>
          <p:cNvPicPr preferRelativeResize="0"/>
          <p:nvPr/>
        </p:nvPicPr>
        <p:blipFill>
          <a:blip r:embed="rId4"/>
          <a:stretch>
            <a:fillRect/>
          </a:stretch>
        </p:blipFill>
        <p:spPr>
          <a:xfrm>
            <a:off x="853050" y="2109000"/>
            <a:ext cx="2296425" cy="1995250"/>
          </a:xfrm>
          <a:prstGeom prst="rect">
            <a:avLst/>
          </a:prstGeom>
          <a:noFill/>
          <a:ln>
            <a:noFill/>
          </a:ln>
        </p:spPr>
      </p:pic>
      <p:pic>
        <p:nvPicPr>
          <p:cNvPr id="443" name="Google Shape;443;p64"/>
          <p:cNvPicPr preferRelativeResize="0"/>
          <p:nvPr/>
        </p:nvPicPr>
        <p:blipFill>
          <a:blip r:embed="rId5"/>
          <a:stretch>
            <a:fillRect/>
          </a:stretch>
        </p:blipFill>
        <p:spPr>
          <a:xfrm>
            <a:off x="1276925" y="2615125"/>
            <a:ext cx="2477325" cy="1995250"/>
          </a:xfrm>
          <a:prstGeom prst="rect">
            <a:avLst/>
          </a:prstGeom>
          <a:noFill/>
          <a:ln>
            <a:noFill/>
          </a:ln>
        </p:spPr>
      </p:pic>
      <p:pic>
        <p:nvPicPr>
          <p:cNvPr id="444" name="Google Shape;444;p64"/>
          <p:cNvPicPr preferRelativeResize="0"/>
          <p:nvPr/>
        </p:nvPicPr>
        <p:blipFill>
          <a:blip r:embed="rId6"/>
          <a:stretch>
            <a:fillRect/>
          </a:stretch>
        </p:blipFill>
        <p:spPr>
          <a:xfrm>
            <a:off x="1673575" y="3075200"/>
            <a:ext cx="2296425" cy="1995250"/>
          </a:xfrm>
          <a:prstGeom prst="rect">
            <a:avLst/>
          </a:prstGeom>
          <a:noFill/>
          <a:ln>
            <a:noFill/>
          </a:ln>
        </p:spPr>
      </p:pic>
      <p:pic>
        <p:nvPicPr>
          <p:cNvPr id="445" name="Google Shape;445;p64"/>
          <p:cNvPicPr preferRelativeResize="0"/>
          <p:nvPr/>
        </p:nvPicPr>
        <p:blipFill>
          <a:blip r:embed="rId7"/>
          <a:stretch>
            <a:fillRect/>
          </a:stretch>
        </p:blipFill>
        <p:spPr>
          <a:xfrm>
            <a:off x="4158025" y="1771550"/>
            <a:ext cx="2477325" cy="1995250"/>
          </a:xfrm>
          <a:prstGeom prst="rect">
            <a:avLst/>
          </a:prstGeom>
          <a:noFill/>
          <a:ln>
            <a:noFill/>
          </a:ln>
        </p:spPr>
      </p:pic>
      <p:pic>
        <p:nvPicPr>
          <p:cNvPr id="446" name="Google Shape;446;p64"/>
          <p:cNvPicPr preferRelativeResize="0"/>
          <p:nvPr/>
        </p:nvPicPr>
        <p:blipFill>
          <a:blip r:embed="rId8"/>
          <a:stretch>
            <a:fillRect/>
          </a:stretch>
        </p:blipFill>
        <p:spPr>
          <a:xfrm>
            <a:off x="4495150" y="2108225"/>
            <a:ext cx="2477325" cy="1995250"/>
          </a:xfrm>
          <a:prstGeom prst="rect">
            <a:avLst/>
          </a:prstGeom>
          <a:noFill/>
          <a:ln>
            <a:noFill/>
          </a:ln>
        </p:spPr>
      </p:pic>
      <p:pic>
        <p:nvPicPr>
          <p:cNvPr id="447" name="Google Shape;447;p64"/>
          <p:cNvPicPr preferRelativeResize="0"/>
          <p:nvPr/>
        </p:nvPicPr>
        <p:blipFill>
          <a:blip r:embed="rId9"/>
          <a:stretch>
            <a:fillRect/>
          </a:stretch>
        </p:blipFill>
        <p:spPr>
          <a:xfrm>
            <a:off x="4834338" y="2595300"/>
            <a:ext cx="2477325" cy="1995250"/>
          </a:xfrm>
          <a:prstGeom prst="rect">
            <a:avLst/>
          </a:prstGeom>
          <a:noFill/>
          <a:ln>
            <a:noFill/>
          </a:ln>
        </p:spPr>
      </p:pic>
      <p:pic>
        <p:nvPicPr>
          <p:cNvPr id="448" name="Google Shape;448;p64"/>
          <p:cNvPicPr preferRelativeResize="0"/>
          <p:nvPr/>
        </p:nvPicPr>
        <p:blipFill>
          <a:blip r:embed="rId10"/>
          <a:stretch>
            <a:fillRect/>
          </a:stretch>
        </p:blipFill>
        <p:spPr>
          <a:xfrm>
            <a:off x="5320325" y="3025575"/>
            <a:ext cx="2477300" cy="1995250"/>
          </a:xfrm>
          <a:prstGeom prst="rect">
            <a:avLst/>
          </a:prstGeom>
          <a:noFill/>
          <a:ln>
            <a:noFill/>
          </a:ln>
        </p:spPr>
      </p:pic>
      <p:sp>
        <p:nvSpPr>
          <p:cNvPr id="449" name="Google Shape;449;p64"/>
          <p:cNvSpPr txBox="1"/>
          <p:nvPr/>
        </p:nvSpPr>
        <p:spPr>
          <a:xfrm>
            <a:off x="2619650" y="5237925"/>
            <a:ext cx="2477400" cy="62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CN" sz="2800">
                <a:solidFill>
                  <a:schemeClr val="dk1"/>
                </a:solidFill>
                <a:latin typeface="Calibri" panose="020F0502020204030204"/>
                <a:ea typeface="Calibri" panose="020F0502020204030204"/>
                <a:cs typeface="Calibri" panose="020F0502020204030204"/>
                <a:sym typeface="Calibri" panose="020F0502020204030204"/>
              </a:rPr>
              <a:t>~10000 images</a:t>
            </a:r>
            <a:endParaRPr sz="2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450" name="Google Shape;450;p64"/>
          <p:cNvSpPr txBox="1"/>
          <p:nvPr/>
        </p:nvSpPr>
        <p:spPr>
          <a:xfrm>
            <a:off x="350875" y="895925"/>
            <a:ext cx="4065000" cy="476400"/>
          </a:xfrm>
          <a:prstGeom prst="rect">
            <a:avLst/>
          </a:prstGeom>
          <a:noFill/>
          <a:ln>
            <a:noFill/>
          </a:ln>
        </p:spPr>
        <p:txBody>
          <a:bodyPr spcFirstLastPara="1" wrap="square" lIns="91425" tIns="91425" rIns="91425" bIns="91425" anchor="t" anchorCtr="0">
            <a:noAutofit/>
          </a:bodyPr>
          <a:lstStyle/>
          <a:p>
            <a:pPr marL="457200" lvl="0" indent="-419100" algn="l" rtl="0">
              <a:spcBef>
                <a:spcPts val="0"/>
              </a:spcBef>
              <a:spcAft>
                <a:spcPts val="0"/>
              </a:spcAft>
              <a:buClr>
                <a:schemeClr val="dk1"/>
              </a:buClr>
              <a:buSzPts val="3000"/>
              <a:buFont typeface="Calibri" panose="020F0502020204030204"/>
              <a:buChar char="➢"/>
            </a:pPr>
            <a:r>
              <a:rPr lang="zh-CN" sz="3000">
                <a:solidFill>
                  <a:schemeClr val="dk1"/>
                </a:solidFill>
                <a:latin typeface="Calibri" panose="020F0502020204030204"/>
                <a:ea typeface="Calibri" panose="020F0502020204030204"/>
                <a:cs typeface="Calibri" panose="020F0502020204030204"/>
                <a:sym typeface="Calibri" panose="020F0502020204030204"/>
              </a:rPr>
              <a:t>Images</a:t>
            </a:r>
            <a:endParaRPr sz="3000">
              <a:solidFill>
                <a:schemeClr val="dk1"/>
              </a:solidFill>
              <a:latin typeface="Calibri" panose="020F0502020204030204"/>
              <a:ea typeface="Calibri" panose="020F0502020204030204"/>
              <a:cs typeface="Calibri" panose="020F0502020204030204"/>
              <a:sym typeface="Calibri" panose="020F0502020204030204"/>
            </a:endParaRPr>
          </a:p>
        </p:txBody>
      </p:sp>
      <p:pic>
        <p:nvPicPr>
          <p:cNvPr id="451" name="Google Shape;451;p64"/>
          <p:cNvPicPr preferRelativeResize="0"/>
          <p:nvPr/>
        </p:nvPicPr>
        <p:blipFill>
          <a:blip r:embed="rId11"/>
          <a:stretch>
            <a:fillRect/>
          </a:stretch>
        </p:blipFill>
        <p:spPr>
          <a:xfrm>
            <a:off x="9063125" y="652175"/>
            <a:ext cx="2153425" cy="2178501"/>
          </a:xfrm>
          <a:prstGeom prst="rect">
            <a:avLst/>
          </a:prstGeom>
          <a:noFill/>
          <a:ln>
            <a:noFill/>
          </a:ln>
        </p:spPr>
      </p:pic>
      <p:pic>
        <p:nvPicPr>
          <p:cNvPr id="452" name="Google Shape;452;p64"/>
          <p:cNvPicPr preferRelativeResize="0"/>
          <p:nvPr/>
        </p:nvPicPr>
        <p:blipFill>
          <a:blip r:embed="rId12"/>
          <a:stretch>
            <a:fillRect/>
          </a:stretch>
        </p:blipFill>
        <p:spPr>
          <a:xfrm>
            <a:off x="9063113" y="3307050"/>
            <a:ext cx="2153450" cy="2315925"/>
          </a:xfrm>
          <a:prstGeom prst="rect">
            <a:avLst/>
          </a:prstGeom>
          <a:noFill/>
          <a:ln>
            <a:noFill/>
          </a:ln>
        </p:spPr>
      </p:pic>
      <p:cxnSp>
        <p:nvCxnSpPr>
          <p:cNvPr id="453" name="Google Shape;453;p64"/>
          <p:cNvCxnSpPr/>
          <p:nvPr/>
        </p:nvCxnSpPr>
        <p:spPr>
          <a:xfrm rot="10800000" flipH="1">
            <a:off x="7327775" y="1852675"/>
            <a:ext cx="1419300" cy="387000"/>
          </a:xfrm>
          <a:prstGeom prst="straightConnector1">
            <a:avLst/>
          </a:prstGeom>
          <a:noFill/>
          <a:ln w="9525" cap="flat" cmpd="sng">
            <a:solidFill>
              <a:schemeClr val="dk2"/>
            </a:solidFill>
            <a:prstDash val="solid"/>
            <a:round/>
            <a:headEnd type="none" w="med" len="med"/>
            <a:tailEnd type="triangle" w="med" len="med"/>
          </a:ln>
        </p:spPr>
      </p:cxnSp>
      <p:cxnSp>
        <p:nvCxnSpPr>
          <p:cNvPr id="454" name="Google Shape;454;p64"/>
          <p:cNvCxnSpPr/>
          <p:nvPr/>
        </p:nvCxnSpPr>
        <p:spPr>
          <a:xfrm>
            <a:off x="8072125" y="3589450"/>
            <a:ext cx="764100" cy="4665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TotalTime>
  <Words>2930</Words>
  <Application>Microsoft Office PowerPoint</Application>
  <PresentationFormat>宽屏</PresentationFormat>
  <Paragraphs>401</Paragraphs>
  <Slides>38</Slides>
  <Notes>38</Notes>
  <HiddenSlides>0</HiddenSlides>
  <MMClips>0</MMClips>
  <ScaleCrop>false</ScaleCrop>
  <HeadingPairs>
    <vt:vector size="6" baseType="variant">
      <vt:variant>
        <vt:lpstr>已用的字体</vt:lpstr>
      </vt:variant>
      <vt:variant>
        <vt:i4>7</vt:i4>
      </vt:variant>
      <vt:variant>
        <vt:lpstr>主题</vt:lpstr>
      </vt:variant>
      <vt:variant>
        <vt:i4>3</vt:i4>
      </vt:variant>
      <vt:variant>
        <vt:lpstr>幻灯片标题</vt:lpstr>
      </vt:variant>
      <vt:variant>
        <vt:i4>38</vt:i4>
      </vt:variant>
    </vt:vector>
  </HeadingPairs>
  <TitlesOfParts>
    <vt:vector size="48" baseType="lpstr">
      <vt:lpstr>Roboto</vt:lpstr>
      <vt:lpstr>Calibri</vt:lpstr>
      <vt:lpstr>Roboto Mono</vt:lpstr>
      <vt:lpstr>Noto Sans Symbols</vt:lpstr>
      <vt:lpstr>Arial</vt:lpstr>
      <vt:lpstr>宋体</vt:lpstr>
      <vt:lpstr>Times New Roman</vt:lpstr>
      <vt:lpstr>Office Theme</vt:lpstr>
      <vt:lpstr>Office Theme</vt:lpstr>
      <vt:lpstr>1_Office Theme</vt:lpstr>
      <vt:lpstr>PowerPoint 演示文稿</vt:lpstr>
      <vt:lpstr>PowerPoint 演示文稿</vt:lpstr>
      <vt:lpstr>Motivation</vt:lpstr>
      <vt:lpstr>Literature Review</vt:lpstr>
      <vt:lpstr>Literature Review</vt:lpstr>
      <vt:lpstr>Problem Statement</vt:lpstr>
      <vt:lpstr>WorkFlow</vt:lpstr>
      <vt:lpstr>PowerPoint 演示文稿</vt:lpstr>
      <vt:lpstr>Dataset Source</vt:lpstr>
      <vt:lpstr>Data Analysis</vt:lpstr>
      <vt:lpstr>Data Processing</vt:lpstr>
      <vt:lpstr>Data Processing</vt:lpstr>
      <vt:lpstr>Dataset Overview</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Evaluation</vt:lpstr>
      <vt:lpstr>Evaluation Graph</vt:lpstr>
      <vt:lpstr>Evaluation Graph</vt:lpstr>
      <vt:lpstr>Result</vt:lpstr>
      <vt:lpstr>Examples</vt:lpstr>
      <vt:lpstr>Examples</vt:lpstr>
      <vt:lpstr>PowerPoint 演示文稿</vt:lpstr>
      <vt:lpstr>Discussion-Key Findings </vt:lpstr>
      <vt:lpstr>Discussion-Comparison&amp;Analysis </vt:lpstr>
      <vt:lpstr>Discussion-Comparison&amp;Analysis </vt:lpstr>
      <vt:lpstr>Discussion-Strengths &amp; Innovations</vt:lpstr>
      <vt:lpstr>Discussion-Limitations &amp; Future Work</vt:lpstr>
      <vt:lpstr>Discussion-Limitations &amp; Future Work</vt:lpstr>
      <vt:lpstr>PowerPoint 演示文稿</vt:lpstr>
      <vt:lpstr>Conclusion</vt:lpstr>
      <vt:lpstr>Reference</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2237 NGC</dc:creator>
  <cp:lastModifiedBy>宇婷 房</cp:lastModifiedBy>
  <cp:revision>6</cp:revision>
  <dcterms:created xsi:type="dcterms:W3CDTF">2025-08-03T10:57:00Z</dcterms:created>
  <dcterms:modified xsi:type="dcterms:W3CDTF">2025-08-11T06:27:59Z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FBFFEE2E36464EF09F3307B065B5BD4B_12</vt:lpwstr>
  </property>
  <property fmtid="{D5CDD505-2E9C-101B-9397-08002B2CF9AE}" pid="3" name="KSOProductBuildVer">
    <vt:lpwstr>2052-12.1.0.22215</vt:lpwstr>
  </property>
</Properties>
</file>